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5" Type="http://schemas.openxmlformats.org/officeDocument/2006/relationships/viewProps" Target="viewProps.xml" /><Relationship Id="rId234" Type="http://schemas.openxmlformats.org/officeDocument/2006/relationships/presProps" Target="presProps.xml" /><Relationship Id="rId1" Type="http://schemas.openxmlformats.org/officeDocument/2006/relationships/slideMaster" Target="slideMasters/slideMaster1.xml" /><Relationship Id="rId237" Type="http://schemas.openxmlformats.org/officeDocument/2006/relationships/tableStyles" Target="tableStyles.xml" /><Relationship Id="rId23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jp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204-week-1.en.md_doc.pdf" TargetMode="External" /><Relationship Id="rId3" Type="http://schemas.openxmlformats.org/officeDocument/2006/relationships/hyperlink" Target="ce204-week-1.en.md_word.docx" TargetMode="External" /><Relationship Id="rId4" Type="http://schemas.openxmlformats.org/officeDocument/2006/relationships/hyperlink" Target="ce204-week-1.en.md_slide.pdf" TargetMode="External" /><Relationship Id="rId5" Type="http://schemas.openxmlformats.org/officeDocument/2006/relationships/hyperlink" Target="ce204-week-1.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eb.itu.edu.tr/sariel/teaching.php" TargetMode="External" /><Relationship Id="rId3" Type="http://schemas.openxmlformats.org/officeDocument/2006/relationships/hyperlink" Target="https://medium.com/@ayush_90732/how-to-define-the-project-scope-the-foolproof-way-782b239db2bc" TargetMode="Externa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oop-concepts.html" TargetMode="External" /><Relationship Id="rId3" Type="http://schemas.openxmlformats.org/officeDocument/2006/relationships/hyperlink" Target="http://www.btechsmartclass.com/java/java-buzz-words.html" TargetMode="External" /><Relationship Id="rId4" Type="http://schemas.openxmlformats.org/officeDocument/2006/relationships/hyperlink" Target="https://www.javatpoint.com/cpp-vs-java" TargetMode="External" /><Relationship Id="rId5" Type="http://schemas.openxmlformats.org/officeDocument/2006/relationships/hyperlink" Target="http://www.btechsmartclass.com/java/java-classes.html" TargetMode="External" /><Relationship Id="rId6" Type="http://schemas.openxmlformats.org/officeDocument/2006/relationships/hyperlink" Target="https://www.programiz.com/java-programming/class-objects"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methods-and-classes.html" TargetMode="External" /><Relationship Id="rId3" Type="http://schemas.openxmlformats.org/officeDocument/2006/relationships/hyperlink" Target="https://www.programiz.com/java-programming/methods" TargetMode="External" /><Relationship Id="rId4" Type="http://schemas.openxmlformats.org/officeDocument/2006/relationships/hyperlink" Target="https://www.programiz.com/java-programming/method-overloading" TargetMode="External" /><Relationship Id="rId5" Type="http://schemas.openxmlformats.org/officeDocument/2006/relationships/hyperlink" Target="https://www.programiz.com/java-programming/constructors" TargetMode="External" /><Relationship Id="rId6" Type="http://schemas.openxmlformats.org/officeDocument/2006/relationships/hyperlink" Target="http://www.btechsmartclass.com/java/java-inheritance-basics.html" TargetMode="Externa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access-specifiers.html" TargetMode="External" /><Relationship Id="rId3" Type="http://schemas.openxmlformats.org/officeDocument/2006/relationships/hyperlink" Target="https://www.programiz.com/java-programming/access-modifiers" TargetMode="External" /><Relationship Id="rId4" Type="http://schemas.openxmlformats.org/officeDocument/2006/relationships/hyperlink" Target="http://www.btechsmartclass.com/java/java-constructors-in-inheritance.html" TargetMode="External" /><Relationship Id="rId5" Type="http://schemas.openxmlformats.org/officeDocument/2006/relationships/hyperlink" Target="https://www.programiz.com/java-programming/inheritance" TargetMode="External" /><Relationship Id="rId6" Type="http://schemas.openxmlformats.org/officeDocument/2006/relationships/hyperlink" Target="https://www.programiz.com/java-programming/this-keyword" TargetMode="External" /><Relationship Id="rId7" Type="http://schemas.openxmlformats.org/officeDocument/2006/relationships/hyperlink" Target="https://www.programiz.com/java-programming/instanceof" TargetMode="Externa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ist.gov/news-events/news/2010/11/updated-nist-software-uses-combination-testing-catch-bugs-fast-and-easy"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CE204 Object-Oriented Programming</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Software Engineering and OOP with Java-I</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(2)</a:t>
            </a:r>
          </a:p>
          <a:p>
            <a:pPr lvl="0"/>
            <a:r>
              <a:rPr b="1"/>
              <a:t>Software is easy to modify</a:t>
            </a:r>
          </a:p>
          <a:p>
            <a:pPr lvl="1"/>
            <a:r>
              <a:rPr/>
              <a:t>People make changes without fully understanding it</a:t>
            </a:r>
          </a:p>
          <a:p>
            <a:pPr lvl="0"/>
            <a:r>
              <a:rPr b="1"/>
              <a:t>Software does not “wear out”</a:t>
            </a:r>
          </a:p>
          <a:p>
            <a:pPr lvl="1"/>
            <a:r>
              <a:rPr/>
              <a:t>It deteriorates by having its design changed:</a:t>
            </a:r>
          </a:p>
          <a:p>
            <a:pPr lvl="2"/>
            <a:r>
              <a:rPr/>
              <a:t>erroneously, or</a:t>
            </a:r>
          </a:p>
          <a:p>
            <a:pPr lvl="2"/>
            <a:r>
              <a:rPr/>
              <a:t>in ways that were not anticipated, thus making it complex</a:t>
            </a:r>
          </a:p>
          <a:p>
            <a:pPr lvl="0"/>
            <a:r>
              <a:rPr b="1"/>
              <a:t>Conclusions</a:t>
            </a:r>
          </a:p>
          <a:p>
            <a:pPr lvl="1"/>
            <a:r>
              <a:rPr/>
              <a:t>Much software has poor design and is getting worse</a:t>
            </a:r>
          </a:p>
          <a:p>
            <a:pPr lvl="1"/>
            <a:r>
              <a:rPr/>
              <a:t>We have to learn to ‘engineer’ software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Interfaces</a:t>
            </a:r>
          </a:p>
          <a:p>
            <a:pPr lvl="0"/>
            <a:r>
              <a:rPr b="1"/>
              <a:t>Like abstract classes, but cannot have executable statements</a:t>
            </a:r>
          </a:p>
          <a:p>
            <a:pPr lvl="1"/>
            <a:r>
              <a:rPr/>
              <a:t>Define a set of operations that make sense in several classes</a:t>
            </a:r>
          </a:p>
          <a:p>
            <a:pPr lvl="1"/>
            <a:r>
              <a:rPr/>
              <a:t>Abstract Data Types</a:t>
            </a:r>
          </a:p>
          <a:p>
            <a:pPr lvl="0"/>
            <a:r>
              <a:rPr b="1"/>
              <a:t>A class can implement any number of interfaces</a:t>
            </a:r>
          </a:p>
          <a:p>
            <a:pPr lvl="1"/>
            <a:r>
              <a:rPr/>
              <a:t>It must have concrete methods for the operations</a:t>
            </a:r>
          </a:p>
          <a:p>
            <a:pPr lvl="0"/>
            <a:r>
              <a:rPr b="1"/>
              <a:t>You can declare the type of a variable to be an interface</a:t>
            </a:r>
          </a:p>
          <a:p>
            <a:pPr lvl="1"/>
            <a:r>
              <a:rPr/>
              <a:t>This is just like declaring the type to be an abstract class</a:t>
            </a:r>
          </a:p>
          <a:p>
            <a:pPr lvl="0"/>
            <a:r>
              <a:rPr b="1"/>
              <a:t>Important interfaces in Java’s library include</a:t>
            </a:r>
          </a:p>
          <a:p>
            <a:pPr lvl="1"/>
            <a:r>
              <a:rPr/>
              <a:t>Runnable, Collection, Iterator, Comparable, Cloneable</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Packages and importing</a:t>
            </a:r>
          </a:p>
          <a:p>
            <a:pPr lvl="0"/>
            <a:r>
              <a:rPr b="1"/>
              <a:t>A package combines related classes into subsystems</a:t>
            </a:r>
          </a:p>
          <a:p>
            <a:pPr lvl="1"/>
            <a:r>
              <a:rPr/>
              <a:t>All the classes in a particular directory</a:t>
            </a:r>
          </a:p>
          <a:p>
            <a:pPr lvl="0"/>
            <a:r>
              <a:rPr b="1"/>
              <a:t>Classes in different packages can have the same name</a:t>
            </a:r>
          </a:p>
          <a:p>
            <a:pPr lvl="1"/>
            <a:r>
              <a:rPr/>
              <a:t>Although not recommended</a:t>
            </a:r>
          </a:p>
          <a:p>
            <a:pPr lvl="0"/>
            <a:r>
              <a:rPr b="1"/>
              <a:t>Importing a package is done as follows:</a:t>
            </a:r>
          </a:p>
          <a:p>
            <a:pPr lvl="1"/>
            <a:r>
              <a:rPr>
                <a:latin typeface="Courier"/>
              </a:rPr>
              <a:t>import finance.banking.accounts.*;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Access control</a:t>
            </a:r>
          </a:p>
          <a:p>
            <a:pPr lvl="0"/>
            <a:r>
              <a:rPr b="1"/>
              <a:t>Applies to methods and variables</a:t>
            </a:r>
          </a:p>
          <a:p>
            <a:pPr lvl="1"/>
            <a:r>
              <a:rPr i="1"/>
              <a:t>public</a:t>
            </a:r>
          </a:p>
          <a:p>
            <a:pPr lvl="2"/>
            <a:r>
              <a:rPr/>
              <a:t>Any class can access</a:t>
            </a:r>
          </a:p>
          <a:p>
            <a:pPr lvl="1"/>
            <a:r>
              <a:rPr i="1"/>
              <a:t>protected</a:t>
            </a:r>
          </a:p>
          <a:p>
            <a:pPr lvl="2"/>
            <a:r>
              <a:rPr/>
              <a:t>Only code in the package, or subclasses can access</a:t>
            </a:r>
          </a:p>
          <a:p>
            <a:pPr lvl="1"/>
            <a:r>
              <a:rPr i="1"/>
              <a:t>(blank)</a:t>
            </a:r>
          </a:p>
          <a:p>
            <a:pPr lvl="2"/>
            <a:r>
              <a:rPr/>
              <a:t>Only code in the package can access</a:t>
            </a:r>
          </a:p>
          <a:p>
            <a:pPr lvl="1"/>
            <a:r>
              <a:rPr i="1"/>
              <a:t>private</a:t>
            </a:r>
          </a:p>
          <a:p>
            <a:pPr lvl="2"/>
            <a:r>
              <a:rPr/>
              <a:t>Only code written in the class can access</a:t>
            </a:r>
          </a:p>
          <a:p>
            <a:pPr lvl="2"/>
            <a:r>
              <a:rPr/>
              <a:t>Inheritance still occurs!</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Threads and concurrency</a:t>
            </a:r>
          </a:p>
          <a:p>
            <a:pPr lvl="0"/>
            <a:r>
              <a:rPr b="1"/>
              <a:t>Thread</a:t>
            </a:r>
            <a:r>
              <a:rPr/>
              <a:t>:</a:t>
            </a:r>
          </a:p>
          <a:p>
            <a:pPr lvl="1"/>
            <a:r>
              <a:rPr/>
              <a:t>Sequence of executing statements that can be running concurrently with other threads</a:t>
            </a:r>
          </a:p>
          <a:p>
            <a:pPr lvl="0"/>
            <a:r>
              <a:rPr b="1"/>
              <a:t>To create a thread in Java</a:t>
            </a:r>
            <a:r>
              <a:rPr/>
              <a:t>:</a:t>
            </a:r>
          </a:p>
          <a:p>
            <a:pPr lvl="1"/>
            <a:r>
              <a:rPr/>
              <a:t>Create a class implementing Runnable or extending Thread</a:t>
            </a:r>
          </a:p>
          <a:p>
            <a:pPr lvl="1"/>
            <a:r>
              <a:rPr/>
              <a:t>Implement the run method as a loop that does something for a period of time</a:t>
            </a:r>
          </a:p>
          <a:p>
            <a:pPr lvl="1"/>
            <a:r>
              <a:rPr/>
              <a:t>Create an instance of this class</a:t>
            </a:r>
          </a:p>
          <a:p>
            <a:pPr lvl="1"/>
            <a:r>
              <a:rPr/>
              <a:t>Invoke the start operation, which calls run</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 Guidelines</a:t>
            </a:r>
          </a:p>
          <a:p>
            <a:pPr lvl="0"/>
            <a:r>
              <a:rPr b="1"/>
              <a:t>Remember that programs are for people to read</a:t>
            </a:r>
          </a:p>
          <a:p>
            <a:pPr lvl="1"/>
            <a:r>
              <a:rPr/>
              <a:t>Always choose the simpler alternative</a:t>
            </a:r>
          </a:p>
          <a:p>
            <a:pPr lvl="1"/>
            <a:r>
              <a:rPr/>
              <a:t>Reject clever code that is hard to understand</a:t>
            </a:r>
          </a:p>
          <a:p>
            <a:pPr lvl="1"/>
            <a:r>
              <a:rPr/>
              <a:t>Shorter code is not necessarily better</a:t>
            </a:r>
          </a:p>
          <a:p>
            <a:pPr lvl="0"/>
            <a:r>
              <a:rPr b="1"/>
              <a:t>Choose good names</a:t>
            </a:r>
          </a:p>
          <a:p>
            <a:pPr lvl="1"/>
            <a:r>
              <a:rPr/>
              <a:t>Make them highly descriptive</a:t>
            </a:r>
          </a:p>
          <a:p>
            <a:pPr lvl="1"/>
            <a:r>
              <a:rPr/>
              <a:t>Do not worry about using long names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b="1"/>
              <a:t>Comment extensively</a:t>
            </a:r>
          </a:p>
          <a:p>
            <a:pPr lvl="1"/>
            <a:r>
              <a:rPr/>
              <a:t>Comment whatever is non-obvious</a:t>
            </a:r>
          </a:p>
          <a:p>
            <a:pPr lvl="1"/>
            <a:r>
              <a:rPr/>
              <a:t>Do not comment the obvious</a:t>
            </a:r>
          </a:p>
          <a:p>
            <a:pPr lvl="1"/>
            <a:r>
              <a:rPr/>
              <a:t>Comments should be 25-50% of the code</a:t>
            </a:r>
          </a:p>
          <a:p>
            <a:pPr lvl="0"/>
            <a:r>
              <a:rPr b="1"/>
              <a:t>Organize class elements consistently</a:t>
            </a:r>
          </a:p>
          <a:p>
            <a:pPr lvl="1"/>
            <a:r>
              <a:rPr/>
              <a:t>Variables, constructors, public methods then private methods</a:t>
            </a:r>
          </a:p>
          <a:p>
            <a:pPr lvl="0"/>
            <a:r>
              <a:rPr b="1"/>
              <a:t>Be consistent regarding layout of code</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Avoid duplication of code</a:t>
            </a:r>
          </a:p>
          <a:p>
            <a:pPr lvl="1"/>
            <a:r>
              <a:rPr/>
              <a:t>Do not “clone” if possible</a:t>
            </a:r>
          </a:p>
          <a:p>
            <a:pPr lvl="2"/>
            <a:r>
              <a:rPr/>
              <a:t>Create a new method and call it</a:t>
            </a:r>
          </a:p>
          <a:p>
            <a:pPr lvl="2"/>
            <a:r>
              <a:rPr/>
              <a:t>Cloning results in two copies that may both have bugs</a:t>
            </a:r>
          </a:p>
          <a:p>
            <a:pPr lvl="3"/>
            <a:r>
              <a:rPr/>
              <a:t>When one copy of the bug is fixed, the other may be forgotten</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Adhere to good object oriented principles</a:t>
            </a:r>
          </a:p>
          <a:p>
            <a:pPr lvl="1"/>
            <a:r>
              <a:rPr/>
              <a:t>E.g. the ‘isa rule’</a:t>
            </a:r>
          </a:p>
          <a:p>
            <a:pPr lvl="0"/>
            <a:r>
              <a:rPr/>
              <a:t>Prefer </a:t>
            </a:r>
            <a:r>
              <a:rPr b="1"/>
              <a:t>private</a:t>
            </a:r>
            <a:r>
              <a:rPr/>
              <a:t> as opposed to </a:t>
            </a:r>
            <a:r>
              <a:rPr b="1"/>
              <a:t>public</a:t>
            </a:r>
          </a:p>
          <a:p>
            <a:pPr lvl="0"/>
            <a:r>
              <a:rPr/>
              <a:t>Do not mix user interface code with non-user interface code</a:t>
            </a:r>
          </a:p>
          <a:p>
            <a:pPr lvl="1"/>
            <a:r>
              <a:rPr/>
              <a:t>Interact with the user in separate classes</a:t>
            </a:r>
          </a:p>
          <a:p>
            <a:pPr lvl="2"/>
            <a:r>
              <a:rPr/>
              <a:t>This makes non-UI classes more reusable</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Difficulties and Risks in Programming</a:t>
            </a:r>
          </a:p>
          <a:p>
            <a:pPr lvl="0"/>
            <a:r>
              <a:rPr b="1"/>
              <a:t>Language evolution and deprecated features</a:t>
            </a:r>
            <a:r>
              <a:rPr/>
              <a:t>:</a:t>
            </a:r>
          </a:p>
          <a:p>
            <a:pPr lvl="1"/>
            <a:r>
              <a:rPr/>
              <a:t>Java is evolving, so some features are ‘deprecated’ at every release</a:t>
            </a:r>
          </a:p>
          <a:p>
            <a:pPr lvl="0"/>
            <a:r>
              <a:rPr b="1"/>
              <a:t>Efficiency can be a concern in some object oriented systems</a:t>
            </a:r>
          </a:p>
          <a:p>
            <a:pPr lvl="1"/>
            <a:r>
              <a:rPr/>
              <a:t>Java can be less efficient than other languages</a:t>
            </a:r>
          </a:p>
          <a:p>
            <a:pPr lvl="2"/>
            <a:r>
              <a:rPr/>
              <a:t>VM-based</a:t>
            </a:r>
          </a:p>
          <a:p>
            <a:pPr lvl="2"/>
            <a:r>
              <a:rPr/>
              <a:t>Dynamic binding</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Platform-independent</a:t>
                      </a:r>
                    </a:p>
                  </a:txBody>
                </a:tc>
                <a:tc>
                  <a:txBody>
                    <a:bodyPr/>
                    <a:lstStyle/>
                    <a:p>
                      <a:pPr lvl="0" indent="0" marL="0">
                        <a:buNone/>
                      </a:pPr>
                      <a:r>
                        <a:rPr/>
                        <a:t>C++ is platform-dependent.</a:t>
                      </a:r>
                    </a:p>
                  </a:txBody>
                </a:tc>
                <a:tc>
                  <a:txBody>
                    <a:bodyPr/>
                    <a:lstStyle/>
                    <a:p>
                      <a:pPr lvl="0" indent="0" marL="0">
                        <a:buNone/>
                      </a:pPr>
                      <a:r>
                        <a:rPr/>
                        <a:t>Java is platform-independent.</a:t>
                      </a:r>
                    </a:p>
                  </a:txBody>
                </a:tc>
              </a:tr>
              <a:tr h="0">
                <a:tc>
                  <a:txBody>
                    <a:bodyPr/>
                    <a:lstStyle/>
                    <a:p>
                      <a:pPr lvl="0" indent="0" marL="0">
                        <a:buNone/>
                      </a:pPr>
                      <a:r>
                        <a:rPr/>
                        <a:t>Mainly used for</a:t>
                      </a:r>
                    </a:p>
                  </a:txBody>
                </a:tc>
                <a:tc>
                  <a:txBody>
                    <a:bodyPr/>
                    <a:lstStyle/>
                    <a:p>
                      <a:pPr lvl="0" indent="0" marL="0">
                        <a:buNone/>
                      </a:pPr>
                      <a:r>
                        <a:rPr/>
                        <a:t>C++ is mainly used for system programming.</a:t>
                      </a:r>
                    </a:p>
                  </a:txBody>
                </a:tc>
                <a:tc>
                  <a:txBody>
                    <a:bodyPr/>
                    <a:lstStyle/>
                    <a:p>
                      <a:pPr lvl="0" indent="0" marL="0">
                        <a:buNone/>
                      </a:pPr>
                      <a:r>
                        <a:rPr/>
                        <a:t>Java is mainly used for application programming. It is widely used in Windows-based, web-based, enterprise, and mobile applications.</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Some types of Software</a:t>
            </a:r>
          </a:p>
          <a:p>
            <a:pPr lvl="0"/>
            <a:r>
              <a:rPr b="1"/>
              <a:t>Real time embedded software</a:t>
            </a:r>
          </a:p>
          <a:p>
            <a:pPr lvl="1"/>
            <a:r>
              <a:rPr/>
              <a:t>E.g. control and monitoring systems</a:t>
            </a:r>
          </a:p>
          <a:p>
            <a:pPr lvl="1"/>
            <a:r>
              <a:rPr/>
              <a:t>Must react immediately</a:t>
            </a:r>
          </a:p>
          <a:p>
            <a:pPr lvl="1"/>
            <a:r>
              <a:rPr/>
              <a:t>Safety often a concern</a:t>
            </a:r>
          </a:p>
          <a:p>
            <a:pPr lvl="0"/>
            <a:r>
              <a:rPr b="1"/>
              <a:t>Data processing software</a:t>
            </a:r>
          </a:p>
          <a:p>
            <a:pPr lvl="1"/>
            <a:r>
              <a:rPr/>
              <a:t>Used to run businesses</a:t>
            </a:r>
          </a:p>
          <a:p>
            <a:pPr lvl="1"/>
            <a:r>
              <a:rPr/>
              <a:t>Accuracy and security of data are key</a:t>
            </a:r>
          </a:p>
          <a:p>
            <a:pPr lvl="0"/>
            <a:r>
              <a:rPr b="1"/>
              <a:t>Game software</a:t>
            </a:r>
          </a:p>
          <a:p>
            <a:pPr lvl="0"/>
            <a:r>
              <a:rPr b="1"/>
              <a:t>Mobile device software</a:t>
            </a:r>
          </a:p>
          <a:p>
            <a:pPr lvl="0"/>
            <a:r>
              <a:rPr b="1"/>
              <a:t>Web-based software</a:t>
            </a:r>
          </a:p>
          <a:p>
            <a:pPr lvl="0"/>
            <a:r>
              <a:rPr i="1"/>
              <a:t>Etc.</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Multiple inheritance</a:t>
                      </a:r>
                    </a:p>
                  </a:txBody>
                </a:tc>
                <a:tc>
                  <a:txBody>
                    <a:bodyPr/>
                    <a:lstStyle/>
                    <a:p>
                      <a:pPr lvl="0" indent="0" marL="0">
                        <a:buNone/>
                      </a:pPr>
                      <a:r>
                        <a:rPr/>
                        <a:t>C++ supports multiple inheritance.</a:t>
                      </a:r>
                    </a:p>
                  </a:txBody>
                </a:tc>
                <a:tc>
                  <a:txBody>
                    <a:bodyPr/>
                    <a:lstStyle/>
                    <a:p>
                      <a:pPr lvl="0" indent="0" marL="0">
                        <a:buNone/>
                      </a:pPr>
                      <a:r>
                        <a:rPr/>
                        <a:t>Java doesn’t support multiple inheritance through class. It can be achieved by using interfaces in java.</a:t>
                      </a:r>
                    </a:p>
                  </a:txBody>
                </a:tc>
              </a:tr>
              <a:tr h="0">
                <a:tc>
                  <a:txBody>
                    <a:bodyPr/>
                    <a:lstStyle/>
                    <a:p>
                      <a:pPr lvl="0" indent="0" marL="0">
                        <a:buNone/>
                      </a:pPr>
                      <a:r>
                        <a:rPr/>
                        <a:t>Operator Overloading</a:t>
                      </a:r>
                    </a:p>
                  </a:txBody>
                </a:tc>
                <a:tc>
                  <a:txBody>
                    <a:bodyPr/>
                    <a:lstStyle/>
                    <a:p>
                      <a:pPr lvl="0" indent="0" marL="0">
                        <a:buNone/>
                      </a:pPr>
                      <a:r>
                        <a:rPr/>
                        <a:t>C++ supports operator overloading.</a:t>
                      </a:r>
                    </a:p>
                  </a:txBody>
                </a:tc>
                <a:tc>
                  <a:txBody>
                    <a:bodyPr/>
                    <a:lstStyle/>
                    <a:p>
                      <a:pPr lvl="0" indent="0" marL="0">
                        <a:buNone/>
                      </a:pPr>
                      <a:r>
                        <a:rPr/>
                        <a:t>Java doesn’t support operator overloading.</a:t>
                      </a:r>
                    </a:p>
                  </a:txBody>
                </a:tc>
              </a:tr>
            </a:tbl>
          </a:graphicData>
        </a:graphic>
      </p:graphicFrame>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Goto</a:t>
                      </a:r>
                    </a:p>
                  </a:txBody>
                </a:tc>
                <a:tc>
                  <a:txBody>
                    <a:bodyPr/>
                    <a:lstStyle/>
                    <a:p>
                      <a:pPr lvl="0" indent="0" marL="0">
                        <a:buNone/>
                      </a:pPr>
                      <a:r>
                        <a:rPr/>
                        <a:t>C++ supports the goto statement.</a:t>
                      </a:r>
                    </a:p>
                  </a:txBody>
                </a:tc>
                <a:tc>
                  <a:txBody>
                    <a:bodyPr/>
                    <a:lstStyle/>
                    <a:p>
                      <a:pPr lvl="0" indent="0" marL="0">
                        <a:buNone/>
                      </a:pPr>
                      <a:r>
                        <a:rPr/>
                        <a:t>Java doesn’t support the goto statement.</a:t>
                      </a:r>
                    </a:p>
                  </a:txBody>
                </a:tc>
              </a:tr>
              <a:tr h="0">
                <a:tc>
                  <a:txBody>
                    <a:bodyPr/>
                    <a:lstStyle/>
                    <a:p>
                      <a:pPr lvl="0" indent="0" marL="0">
                        <a:buNone/>
                      </a:pPr>
                      <a:r>
                        <a:rPr/>
                        <a:t>Compiler and Interpreter</a:t>
                      </a:r>
                    </a:p>
                  </a:txBody>
                </a:tc>
                <a:tc>
                  <a:txBody>
                    <a:bodyPr/>
                    <a:lstStyle/>
                    <a:p>
                      <a:pPr lvl="0" indent="0" marL="0">
                        <a:buNone/>
                      </a:pPr>
                      <a:r>
                        <a:rPr/>
                        <a:t>C++ uses compiler only. C++ is compiled and run using the compiler which converts source code into machine code so, C++ is platform dependent.</a:t>
                      </a:r>
                    </a:p>
                  </a:txBody>
                </a:tc>
                <a:tc>
                  <a:txBody>
                    <a:bodyPr/>
                    <a:lstStyle/>
                    <a:p>
                      <a:pPr lvl="0" indent="0" marL="0">
                        <a:buNone/>
                      </a:pPr>
                      <a:r>
                        <a:rPr/>
                        <a:t>Java uses both compiler and interpreter. Java source code is converted into bytecode at compilation time. The interpreter executes this bytecode at runtime and produces output. Java is interpreted that is why it is platform-independent.</a:t>
                      </a:r>
                    </a:p>
                  </a:txBody>
                </a:tc>
              </a:tr>
            </a:tbl>
          </a:graphicData>
        </a:graphic>
      </p:graphicFrame>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Pointers</a:t>
                      </a:r>
                    </a:p>
                  </a:txBody>
                </a:tc>
                <a:tc>
                  <a:txBody>
                    <a:bodyPr/>
                    <a:lstStyle/>
                    <a:p>
                      <a:pPr lvl="0" indent="0" marL="0">
                        <a:buNone/>
                      </a:pPr>
                      <a:r>
                        <a:rPr/>
                        <a:t>C++ supports pointers. You can write a pointer program in C++.</a:t>
                      </a:r>
                    </a:p>
                  </a:txBody>
                </a:tc>
                <a:tc>
                  <a:txBody>
                    <a:bodyPr/>
                    <a:lstStyle/>
                    <a:p>
                      <a:pPr lvl="0" indent="0" marL="0">
                        <a:buNone/>
                      </a:pPr>
                      <a:r>
                        <a:rPr/>
                        <a:t>Java supports pointer internally. However, you can’t write the pointer program in java. It means java has restricted pointer support in java.</a:t>
                      </a:r>
                    </a:p>
                  </a:txBody>
                </a:tc>
              </a:tr>
              <a:tr h="0">
                <a:tc>
                  <a:txBody>
                    <a:bodyPr/>
                    <a:lstStyle/>
                    <a:p>
                      <a:pPr lvl="0" indent="0" marL="0">
                        <a:buNone/>
                      </a:pPr>
                      <a:r>
                        <a:rPr/>
                        <a:t>Design Goal</a:t>
                      </a:r>
                    </a:p>
                  </a:txBody>
                </a:tc>
                <a:tc>
                  <a:txBody>
                    <a:bodyPr/>
                    <a:lstStyle/>
                    <a:p>
                      <a:pPr lvl="0" indent="0" marL="0">
                        <a:buNone/>
                      </a:pPr>
                      <a:r>
                        <a:rPr/>
                        <a:t>C++ was designed for systems and applications programming. It was an extension of the C programming language.</a:t>
                      </a:r>
                    </a:p>
                  </a:txBody>
                </a:tc>
                <a:tc>
                  <a:txBody>
                    <a:bodyPr/>
                    <a:lstStyle/>
                    <a:p>
                      <a:pPr lvl="0" indent="0" marL="0">
                        <a:buNone/>
                      </a:pPr>
                      <a:r>
                        <a:rPr/>
                        <a:t>Java was designed and created as an interpreter for printing systems but later extended as a support network computing. It was designed to be easy to use and accessible to a broader audience.</a:t>
                      </a:r>
                    </a:p>
                  </a:txBody>
                </a:tc>
              </a:tr>
            </a:tbl>
          </a:graphicData>
        </a:graphic>
      </p:graphicFrame>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Structure and Union</a:t>
                      </a:r>
                    </a:p>
                  </a:txBody>
                </a:tc>
                <a:tc>
                  <a:txBody>
                    <a:bodyPr/>
                    <a:lstStyle/>
                    <a:p>
                      <a:pPr lvl="0" indent="0" marL="0">
                        <a:buNone/>
                      </a:pPr>
                      <a:r>
                        <a:rPr/>
                        <a:t>C++ supports structures and unions.</a:t>
                      </a:r>
                    </a:p>
                  </a:txBody>
                </a:tc>
                <a:tc>
                  <a:txBody>
                    <a:bodyPr/>
                    <a:lstStyle/>
                    <a:p>
                      <a:pPr lvl="0" indent="0" marL="0">
                        <a:buNone/>
                      </a:pPr>
                      <a:r>
                        <a:rPr/>
                        <a:t>Java doesn’t support structures and unions.</a:t>
                      </a:r>
                    </a:p>
                  </a:txBody>
                </a:tc>
              </a:tr>
              <a:tr h="0">
                <a:tc>
                  <a:txBody>
                    <a:bodyPr/>
                    <a:lstStyle/>
                    <a:p>
                      <a:pPr lvl="0" indent="0" marL="0">
                        <a:buNone/>
                      </a:pPr>
                      <a:r>
                        <a:rPr/>
                        <a:t>Thread Support</a:t>
                      </a:r>
                    </a:p>
                  </a:txBody>
                </a:tc>
                <a:tc>
                  <a:txBody>
                    <a:bodyPr/>
                    <a:lstStyle/>
                    <a:p>
                      <a:pPr lvl="0" indent="0" marL="0">
                        <a:buNone/>
                      </a:pPr>
                      <a:r>
                        <a:rPr/>
                        <a:t>C++ doesn’t have built-in support for threads. It relies on third-party libraries for thread support.</a:t>
                      </a:r>
                    </a:p>
                  </a:txBody>
                </a:tc>
                <a:tc>
                  <a:txBody>
                    <a:bodyPr/>
                    <a:lstStyle/>
                    <a:p>
                      <a:pPr lvl="0" indent="0" marL="0">
                        <a:buNone/>
                      </a:pPr>
                      <a:r>
                        <a:rPr/>
                        <a:t>Java has built-in thread support.</a:t>
                      </a:r>
                    </a:p>
                  </a:txBody>
                </a:tc>
              </a:tr>
            </a:tbl>
          </a:graphicData>
        </a:graphic>
      </p:graphicFrame>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Documentation comment</a:t>
                      </a:r>
                    </a:p>
                  </a:txBody>
                </a:tc>
                <a:tc>
                  <a:txBody>
                    <a:bodyPr/>
                    <a:lstStyle/>
                    <a:p>
                      <a:pPr lvl="0" indent="0" marL="0">
                        <a:buNone/>
                      </a:pPr>
                      <a:r>
                        <a:rPr/>
                        <a:t>C++ doesn’t support documentation comments.</a:t>
                      </a:r>
                    </a:p>
                  </a:txBody>
                </a:tc>
                <a:tc>
                  <a:txBody>
                    <a:bodyPr/>
                    <a:lstStyle/>
                    <a:p>
                      <a:pPr lvl="0" indent="0" marL="0">
                        <a:buNone/>
                      </a:pPr>
                      <a:r>
                        <a:rPr/>
                        <a:t>Java supports documentation comment (/** … */) to create documentation for java source code.</a:t>
                      </a:r>
                    </a:p>
                  </a:txBody>
                </a:tc>
              </a:tr>
              <a:tr h="0">
                <a:tc>
                  <a:txBody>
                    <a:bodyPr/>
                    <a:lstStyle/>
                    <a:p>
                      <a:pPr lvl="0" indent="0" marL="0">
                        <a:buNone/>
                      </a:pPr>
                      <a:r>
                        <a:rPr/>
                        <a:t>Virtual Keyword</a:t>
                      </a:r>
                    </a:p>
                  </a:txBody>
                </a:tc>
                <a:tc>
                  <a:txBody>
                    <a:bodyPr/>
                    <a:lstStyle/>
                    <a:p>
                      <a:pPr lvl="0" indent="0" marL="0">
                        <a:buNone/>
                      </a:pPr>
                      <a:r>
                        <a:rPr/>
                        <a:t>C++ supports virtual keyword so that we can decide whether or not to override a function.</a:t>
                      </a:r>
                    </a:p>
                  </a:txBody>
                </a:tc>
                <a:tc>
                  <a:txBody>
                    <a:bodyPr/>
                    <a:lstStyle/>
                    <a:p>
                      <a:pPr lvl="0" indent="0" marL="0">
                        <a:buNone/>
                      </a:pPr>
                      <a:r>
                        <a:rPr/>
                        <a:t>Java has no virtual keyword. We can override all non-static methods by default. In other words, non-static methods are virtual by default.</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unsigned right shift &gt;&gt;&gt;</a:t>
                      </a:r>
                    </a:p>
                  </a:txBody>
                </a:tc>
                <a:tc>
                  <a:txBody>
                    <a:bodyPr/>
                    <a:lstStyle/>
                    <a:p>
                      <a:pPr lvl="0" indent="0" marL="0">
                        <a:buNone/>
                      </a:pPr>
                      <a:r>
                        <a:rPr/>
                        <a:t>C++ doesn’t support &gt;&gt;&gt; operator.</a:t>
                      </a:r>
                    </a:p>
                  </a:txBody>
                </a:tc>
                <a:tc>
                  <a:txBody>
                    <a:bodyPr/>
                    <a:lstStyle/>
                    <a:p>
                      <a:pPr lvl="0" indent="0" marL="0">
                        <a:buNone/>
                      </a:pPr>
                      <a:r>
                        <a:rPr/>
                        <a:t>Java supports unsigned right shift &gt;&gt;&gt; operator that fills zero at the top for the negative numbers. For positive numbers, it works same like &gt;&gt; operator.</a:t>
                      </a:r>
                    </a:p>
                  </a:txBody>
                </a:tc>
              </a:tr>
              <a:tr h="0">
                <a:tc>
                  <a:txBody>
                    <a:bodyPr/>
                    <a:lstStyle/>
                    <a:p>
                      <a:pPr lvl="0" indent="0" marL="0">
                        <a:buNone/>
                      </a:pPr>
                      <a:r>
                        <a:rPr/>
                        <a:t>Inheritance Tree</a:t>
                      </a:r>
                    </a:p>
                  </a:txBody>
                </a:tc>
                <a:tc>
                  <a:txBody>
                    <a:bodyPr/>
                    <a:lstStyle/>
                    <a:p>
                      <a:pPr lvl="0" indent="0" marL="0">
                        <a:buNone/>
                      </a:pPr>
                      <a:r>
                        <a:rPr/>
                        <a:t>C++ always creates a new inheritance tree.</a:t>
                      </a:r>
                    </a:p>
                  </a:txBody>
                </a:tc>
                <a:tc>
                  <a:txBody>
                    <a:bodyPr/>
                    <a:lstStyle/>
                    <a:p>
                      <a:pPr lvl="0" indent="0" marL="0">
                        <a:buNone/>
                      </a:pPr>
                      <a:r>
                        <a:rPr/>
                        <a:t>Java always uses a single inheritance tree because all classes are the child of the Object class in Java. The Object class is the root of the inheritance tree in java.</a:t>
                      </a:r>
                    </a:p>
                  </a:txBody>
                </a:tc>
              </a:tr>
            </a:tbl>
          </a:graphicData>
        </a:graphic>
      </p:graphicFrame>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Hardware</a:t>
                      </a:r>
                    </a:p>
                  </a:txBody>
                </a:tc>
                <a:tc>
                  <a:txBody>
                    <a:bodyPr/>
                    <a:lstStyle/>
                    <a:p>
                      <a:pPr lvl="0" indent="0" marL="0">
                        <a:buNone/>
                      </a:pPr>
                      <a:r>
                        <a:rPr/>
                        <a:t>C++ is nearer to hardware.</a:t>
                      </a:r>
                    </a:p>
                  </a:txBody>
                </a:tc>
                <a:tc>
                  <a:txBody>
                    <a:bodyPr/>
                    <a:lstStyle/>
                    <a:p>
                      <a:pPr lvl="0" indent="0" marL="0">
                        <a:buNone/>
                      </a:pPr>
                      <a:r>
                        <a:rPr/>
                        <a:t>Java is not so interactive with hardware.</a:t>
                      </a:r>
                    </a:p>
                  </a:txBody>
                </a:tc>
              </a:tr>
              <a:tr h="0">
                <a:tc>
                  <a:txBody>
                    <a:bodyPr/>
                    <a:lstStyle/>
                    <a:p>
                      <a:pPr lvl="0" indent="0" marL="0">
                        <a:buNone/>
                      </a:pPr>
                      <a:r>
                        <a:rPr/>
                        <a:t>Object-oriented</a:t>
                      </a:r>
                    </a:p>
                  </a:txBody>
                </a:tc>
                <a:tc>
                  <a:txBody>
                    <a:bodyPr/>
                    <a:lstStyle/>
                    <a:p>
                      <a:pPr lvl="0" indent="0" marL="0">
                        <a:buNone/>
                      </a:pPr>
                      <a:r>
                        <a:rPr/>
                        <a:t>C++ is an object-oriented language. However, in the C language, a single root hierarchy is not possible.</a:t>
                      </a:r>
                    </a:p>
                  </a:txBody>
                </a:tc>
                <a:tc>
                  <a:txBody>
                    <a:bodyPr/>
                    <a:lstStyle/>
                    <a:p>
                      <a:pPr lvl="0" indent="0" marL="0">
                        <a:buNone/>
                      </a:pPr>
                      <a:r>
                        <a:rPr/>
                        <a:t>Java is also an object-oriented language. However, everything (except fundamental types) is an object in Java. It is a single root hierarchy as everything gets derived from java.lang.Object.</a:t>
                      </a:r>
                    </a:p>
                  </a:txBody>
                </a:tc>
              </a:tr>
            </a:tbl>
          </a:graphicData>
        </a:graphic>
      </p:graphicFrame>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Part-2</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Procedural Programming</a:t>
            </a:r>
          </a:p>
          <a:p>
            <a:pPr lvl="0"/>
            <a:r>
              <a:rPr/>
              <a:t>Pascal, C, Basic, Fortran and similar traditional languages are procedural</a:t>
            </a:r>
          </a:p>
          <a:p>
            <a:pPr lvl="1"/>
            <a:r>
              <a:rPr/>
              <a:t>Each statement tells the computer to do something</a:t>
            </a:r>
          </a:p>
          <a:p>
            <a:pPr lvl="0"/>
            <a:r>
              <a:rPr/>
              <a:t>The emphasis is on doing things</a:t>
            </a:r>
          </a:p>
          <a:p>
            <a:pPr lvl="1"/>
            <a:r>
              <a:rPr/>
              <a:t>Functions</a:t>
            </a:r>
          </a:p>
          <a:p>
            <a:pPr lvl="0"/>
            <a:r>
              <a:rPr/>
              <a:t>A program is divided into functions</a:t>
            </a:r>
          </a:p>
          <a:p>
            <a:pPr lvl="1"/>
            <a:r>
              <a:rPr/>
              <a:t>Each function has a clearly defined purpose and interface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Procedural Programming</a:t>
            </a:r>
          </a:p>
        </p:txBody>
      </p:sp>
      <p:pic>
        <p:nvPicPr>
          <p:cNvPr descr="fig:  assets/2022-02-21-02-39-52-image.png" id="0" name="Picture 1"/>
          <p:cNvPicPr>
            <a:picLocks noGrp="1" noChangeAspect="1"/>
          </p:cNvPicPr>
          <p:nvPr/>
        </p:nvPicPr>
        <p:blipFill>
          <a:blip r:embed="rId2"/>
          <a:stretch>
            <a:fillRect/>
          </a:stretch>
        </p:blipFill>
        <p:spPr bwMode="auto">
          <a:xfrm>
            <a:off x="3568700" y="647700"/>
            <a:ext cx="5105400" cy="4572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Chance</a:t>
            </a:r>
          </a:p>
          <a:p>
            <a:pPr lvl="0" indent="0" marL="0">
              <a:buNone/>
            </a:pPr>
            <a:r>
              <a:rPr/>
              <a:t>Most of the clients use applications to ease their tasks to make money. For this reason, you do not have a chance to try your application development in real system. Before this deployment you have to use</a:t>
            </a:r>
          </a:p>
          <a:p>
            <a:pPr lvl="0"/>
            <a:r>
              <a:rPr/>
              <a:t>Theory</a:t>
            </a:r>
          </a:p>
          <a:p>
            <a:pPr lvl="0"/>
            <a:r>
              <a:rPr/>
              <a:t>Experimentation</a:t>
            </a:r>
          </a:p>
          <a:p>
            <a:pPr lvl="0"/>
            <a:r>
              <a:rPr/>
              <a:t>Guesses</a:t>
            </a:r>
          </a:p>
          <a:p>
            <a:pPr lvl="0"/>
            <a:r>
              <a:rPr/>
              <a:t>Feedback</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Problems with Procedural Programming</a:t>
            </a:r>
          </a:p>
          <a:p>
            <a:pPr lvl="0"/>
            <a:r>
              <a:rPr b="1"/>
              <a:t>Data Is undervalued</a:t>
            </a:r>
          </a:p>
          <a:p>
            <a:pPr lvl="0"/>
            <a:r>
              <a:rPr/>
              <a:t>Data is, after all, the reason for a program’s existence. The important parts of a program </a:t>
            </a:r>
            <a:r>
              <a:rPr b="1"/>
              <a:t>are not functions</a:t>
            </a:r>
            <a:r>
              <a:rPr/>
              <a:t> that display the data or functions that checks for correct input; they are </a:t>
            </a:r>
            <a:r>
              <a:rPr b="1"/>
              <a:t>data</a:t>
            </a:r>
          </a:p>
          <a:p>
            <a:pPr lvl="0"/>
            <a:r>
              <a:rPr/>
              <a:t>Procedural programs don’t model the real world very well. </a:t>
            </a:r>
            <a:r>
              <a:rPr b="1"/>
              <a:t>The real world does not consist of functions</a:t>
            </a:r>
          </a:p>
          <a:p>
            <a:pPr lvl="0"/>
            <a:r>
              <a:rPr b="1"/>
              <a:t>Global data</a:t>
            </a:r>
            <a:r>
              <a:rPr/>
              <a:t> can be </a:t>
            </a:r>
            <a:r>
              <a:rPr b="1"/>
              <a:t>corrupted</a:t>
            </a:r>
            <a:r>
              <a:rPr/>
              <a:t> by functions that have no business changing it</a:t>
            </a:r>
            <a:br/>
          </a:p>
          <a:p>
            <a:pPr lvl="0"/>
            <a:r>
              <a:rPr/>
              <a:t>To add new data items, all the functions that access data must be modified so that they can also access these new items</a:t>
            </a:r>
          </a:p>
          <a:p>
            <a:pPr lvl="0"/>
            <a:r>
              <a:rPr/>
              <a:t>Creating </a:t>
            </a:r>
            <a:r>
              <a:rPr b="1"/>
              <a:t>new</a:t>
            </a:r>
            <a:r>
              <a:rPr/>
              <a:t> data types is </a:t>
            </a:r>
            <a:r>
              <a:rPr b="1"/>
              <a:t>difficult</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Besides</a:t>
            </a:r>
          </a:p>
          <a:p>
            <a:pPr lvl="0"/>
            <a:r>
              <a:rPr/>
              <a:t>It is also possible to write good programs by using procedural programming (C programs).</a:t>
            </a:r>
            <a:br/>
          </a:p>
          <a:p>
            <a:pPr lvl="0"/>
            <a:r>
              <a:rPr/>
              <a:t>But object-oriented programming offers programmers many advantages, enables them to write high-quality programs</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indent="0" marL="0">
              <a:buNone/>
            </a:pPr>
            <a:r>
              <a:rPr/>
              <a:t>The fundamental idea behind object-oriented programming:</a:t>
            </a:r>
          </a:p>
          <a:p>
            <a:pPr lvl="0"/>
            <a:r>
              <a:rPr/>
              <a:t>The </a:t>
            </a:r>
            <a:r>
              <a:rPr b="1"/>
              <a:t>real world</a:t>
            </a:r>
            <a:r>
              <a:rPr/>
              <a:t> consists of objects. Computer programs may contain computer world representations of the things (objects) that constitute the solutions of real world problems.</a:t>
            </a:r>
            <a:br/>
          </a:p>
          <a:p>
            <a:pPr lvl="0"/>
            <a:r>
              <a:rPr/>
              <a:t>Real world objects have two parts:</a:t>
            </a:r>
          </a:p>
          <a:p>
            <a:pPr lvl="1"/>
            <a:r>
              <a:rPr b="1"/>
              <a:t>Properties</a:t>
            </a:r>
            <a:r>
              <a:rPr/>
              <a:t> (or state: characteristics that can change),</a:t>
            </a:r>
            <a:br/>
          </a:p>
          <a:p>
            <a:pPr lvl="1"/>
            <a:r>
              <a:rPr b="1"/>
              <a:t>Behavior</a:t>
            </a:r>
            <a:r>
              <a:rPr/>
              <a:t> (or abilities: things they can do).</a:t>
            </a:r>
          </a:p>
          <a:p>
            <a:pPr lvl="0"/>
            <a:r>
              <a:rPr/>
              <a:t>To solve a programming problem in an object-oriented language,the programmer no longer asks how the problem will be divided into functions, but </a:t>
            </a:r>
            <a:r>
              <a:rPr b="1"/>
              <a:t>how it will be divided into objects</a:t>
            </a:r>
            <a:r>
              <a:rPr/>
              <a:t>.</a:t>
            </a:r>
            <a:br/>
          </a:p>
          <a:p>
            <a:pPr lvl="0"/>
            <a:r>
              <a:rPr/>
              <a:t>The emphasis is on </a:t>
            </a:r>
            <a:r>
              <a:rPr b="1"/>
              <a:t>data</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a:r>
              <a:rPr b="1"/>
              <a:t>What kinds of things become objects in object-oriented programs?</a:t>
            </a:r>
          </a:p>
          <a:p>
            <a:pPr lvl="1"/>
            <a:r>
              <a:rPr b="1"/>
              <a:t>Human entities</a:t>
            </a:r>
            <a:r>
              <a:rPr/>
              <a:t>: Employees, customers, salespeople,worker, manager</a:t>
            </a:r>
          </a:p>
          <a:p>
            <a:pPr lvl="1"/>
            <a:r>
              <a:rPr b="1"/>
              <a:t>Graphics program</a:t>
            </a:r>
            <a:r>
              <a:rPr/>
              <a:t>: Point, line, square, circle, …</a:t>
            </a:r>
          </a:p>
          <a:p>
            <a:pPr lvl="1"/>
            <a:r>
              <a:rPr b="1"/>
              <a:t>Mathematics</a:t>
            </a:r>
            <a:r>
              <a:rPr/>
              <a:t>: Complex numbers, matrix</a:t>
            </a:r>
          </a:p>
          <a:p>
            <a:pPr lvl="1"/>
            <a:r>
              <a:rPr b="1"/>
              <a:t>Computer user environment</a:t>
            </a:r>
            <a:r>
              <a:rPr/>
              <a:t>: Windows, menus, buttons</a:t>
            </a:r>
          </a:p>
          <a:p>
            <a:pPr lvl="1"/>
            <a:r>
              <a:rPr b="1"/>
              <a:t>Data-storage constructs</a:t>
            </a:r>
            <a:r>
              <a:rPr/>
              <a:t>: Customized arrays, stacks, linked lists</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a:t>Thinking in terms of objects rather than functions</a:t>
            </a:r>
          </a:p>
          <a:p>
            <a:pPr lvl="0"/>
            <a:r>
              <a:rPr/>
              <a:t>Close match between </a:t>
            </a:r>
            <a:r>
              <a:rPr b="1"/>
              <a:t>objects</a:t>
            </a:r>
            <a:r>
              <a:rPr/>
              <a:t> in the </a:t>
            </a:r>
            <a:r>
              <a:rPr b="1"/>
              <a:t>programming</a:t>
            </a:r>
            <a:r>
              <a:rPr/>
              <a:t> sense and </a:t>
            </a:r>
            <a:r>
              <a:rPr b="1"/>
              <a:t>objects in the real world</a:t>
            </a:r>
          </a:p>
          <a:p>
            <a:pPr lvl="0"/>
            <a:r>
              <a:rPr/>
              <a:t>Both data and the functions that operate on that data are combined into a single program entity</a:t>
            </a:r>
          </a:p>
          <a:p>
            <a:pPr lvl="0"/>
            <a:r>
              <a:rPr b="1"/>
              <a:t>Data</a:t>
            </a:r>
            <a:r>
              <a:rPr/>
              <a:t> represent the </a:t>
            </a:r>
            <a:r>
              <a:rPr b="1"/>
              <a:t>properties</a:t>
            </a:r>
            <a:r>
              <a:rPr/>
              <a:t> (state), and </a:t>
            </a:r>
            <a:r>
              <a:rPr b="1"/>
              <a:t>functions</a:t>
            </a:r>
            <a:r>
              <a:rPr/>
              <a:t> represent the </a:t>
            </a:r>
            <a:r>
              <a:rPr b="1"/>
              <a:t>behavior</a:t>
            </a:r>
            <a:r>
              <a:rPr/>
              <a:t> of an object. Data and its functions are said to be </a:t>
            </a:r>
            <a:r>
              <a:rPr b="1"/>
              <a:t>encapsulated</a:t>
            </a:r>
            <a:r>
              <a:rPr/>
              <a:t> into a single entity</a:t>
            </a:r>
          </a:p>
          <a:p>
            <a:pPr lvl="0"/>
            <a:r>
              <a:rPr/>
              <a:t>An object’s functions, called member functions in Java typically provide the only way to access its data. The data is </a:t>
            </a:r>
            <a:r>
              <a:rPr b="1"/>
              <a:t>hidden</a:t>
            </a:r>
            <a:r>
              <a:rPr/>
              <a:t>, so it is safe from accidental alteration.</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b="1"/>
              <a:t>Encapsulation</a:t>
            </a:r>
            <a:r>
              <a:rPr/>
              <a:t> and </a:t>
            </a:r>
            <a:r>
              <a:rPr b="1"/>
              <a:t>data hiding</a:t>
            </a:r>
            <a:r>
              <a:rPr/>
              <a:t> are key terms in the description of object-oriented languages.</a:t>
            </a:r>
          </a:p>
          <a:p>
            <a:pPr lvl="0"/>
            <a:r>
              <a:rPr/>
              <a:t>If you want to modify the data in an object, you know exactly what functions to interact with it</a:t>
            </a:r>
          </a:p>
          <a:p>
            <a:pPr lvl="1"/>
            <a:r>
              <a:rPr/>
              <a:t>The member functions in the object.</a:t>
            </a:r>
          </a:p>
          <a:p>
            <a:pPr lvl="1"/>
            <a:r>
              <a:rPr/>
              <a:t>No other functions can access the data: This simplifies writing, debugging, and maintaining the program.</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A Point on a plane has two properties; x-y coordinates.</a:t>
            </a:r>
          </a:p>
          <a:p>
            <a:pPr lvl="0"/>
            <a:r>
              <a:rPr/>
              <a:t>Abilities (behavior) of a Point are, moving on the plane, appearing on the screen and disappearing.</a:t>
            </a:r>
            <a:br/>
          </a:p>
          <a:p>
            <a:pPr lvl="0"/>
            <a:r>
              <a:rPr/>
              <a:t>A model for 2 dimensional points with the following parts:</a:t>
            </a:r>
          </a:p>
          <a:p>
            <a:pPr lvl="1"/>
            <a:r>
              <a:rPr/>
              <a:t>Two integer variables </a:t>
            </a:r>
            <a:r>
              <a:rPr>
                <a:latin typeface="Courier"/>
              </a:rPr>
              <a:t>(x,y)</a:t>
            </a:r>
            <a:r>
              <a:rPr/>
              <a:t> to represent x and y coordinates</a:t>
            </a:r>
          </a:p>
          <a:p>
            <a:pPr lvl="1"/>
            <a:r>
              <a:rPr/>
              <a:t>A function to move the point: </a:t>
            </a:r>
            <a:r>
              <a:rPr>
                <a:latin typeface="Courier"/>
              </a:rPr>
              <a:t>move</a:t>
            </a:r>
          </a:p>
          <a:p>
            <a:pPr lvl="1"/>
            <a:r>
              <a:rPr/>
              <a:t>A function to print the point on the screen: </a:t>
            </a:r>
            <a:r>
              <a:rPr>
                <a:latin typeface="Courier"/>
              </a:rPr>
              <a:t>print</a:t>
            </a:r>
          </a:p>
          <a:p>
            <a:pPr lvl="1"/>
            <a:r>
              <a:rPr/>
              <a:t>A function to hide the point: </a:t>
            </a:r>
            <a:r>
              <a:rPr>
                <a:latin typeface="Courier"/>
              </a:rPr>
              <a:t>hide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Once the </a:t>
            </a:r>
            <a:r>
              <a:rPr b="1"/>
              <a:t>model</a:t>
            </a:r>
            <a:r>
              <a:rPr/>
              <a:t> has been built and tested, it is possible to create many </a:t>
            </a:r>
            <a:r>
              <a:rPr b="1"/>
              <a:t>objects of this model</a:t>
            </a:r>
            <a:r>
              <a:rPr/>
              <a:t>, in the main program.</a:t>
            </a:r>
          </a:p>
          <a:p>
            <a:pPr lvl="0" indent="0" marL="0">
              <a:buNone/>
            </a:pPr>
            <a:r>
              <a:rPr/>
              <a:t>``` Java linenums=“1” Point pointOne = new Point(67, 89); Point pointTwo = new Point(12, 34);</a:t>
            </a:r>
          </a:p>
          <a:p>
            <a:pPr lvl="0" indent="0" marL="0">
              <a:buNone/>
            </a:pPr>
            <a:r>
              <a:rPr/>
              <a:t>public class Point { public int x = 0; public int y = 0; public Point(int a, int b) { x = a; y = b; } }</a:t>
            </a:r>
          </a:p>
          <a:p>
            <a:pPr lvl="0" indent="0">
              <a:buNone/>
            </a:pPr>
            <a:r>
              <a:rPr>
                <a:latin typeface="Courier"/>
              </a:rPr>
              <a:t>
---
### Object Model
A Java program typically consists of a number of  objects that communicate with each other by calling  one another’s member functions.
![center h:400px](assets/2022-02-21-03-08-09-image.png)
---
### OOP vs. Procedural Programming
- Procedural languages still require you to think in terms of the **structure of the computer** rather than the **structure of the problem** you are trying to solve. 
- The programmer must establish the association between the **machine model** and the **model of the problem** that is actually being solved. 
- The effort required to perform this mapping produces programs that are **difficult to write** and **expensive to maintain**. Because the real world thing and their models on the computer are quite different
---
### Example: Procedural Programming
- Real world thing: **student** 
- Computer model: `char *, int, float` 
- It is said that the *C* language is **closer to the computer than the problem**. 
---
### OOP vs. Procedural Programming
- The OO approach provides tools for the programmer to **represent elements** in the problem space
- **Objects** are both in the problem space and the solution 
- The OO programs are easy to update by adding **new types of objects** 
- OOP allows you to describe the problem in terms of the problem, rather than in terms of the computer where the solution will run. 
---
### OOP vs. Procedural Programming
Benefits of the object-oriented programming: 
- Readability 
- Understandability 
- Low probability of errors 
- Maintenance 
- Reusability 
- Teamwork 
---
### OOP vs. Procedural Programming
- **Procedural paradigm:**
  - Software is organized around the notion of procedures 
  - Procedural abstraction
    - Works as long as the data is simple
- **Adding data abstractions groups together the pieces of data that describe some entity**
  - Helps reduce the system’s complexity. 
    - Such as Records and structures
- **Object oriented paradigm:**
  - Organizing procedural abstractions in the context of data abstractions
--- 
### Object Oriented paradigm
- **All computations are performed in the context of objects.** 
  - The objects are instances of classes, which:
    - are data abstractions
    - contain procedural abstractions that operate on the objects
  - A running program can be seen as a collection of objects collaborating to perform a given task 
---
### A View of the Two paradigms
![center h:400px](assets/2022-02-21-00-38-02-image.png)
---
### Classes and Objects
**Object**
- A chunk of structured data in a running software system 
- Has properties
  - Represent its state
- Has behaviour
  - How it acts and reacts
  - May simulate the behaviour of an object in the real world
---
### Objects: Shown as a UML instance diagram
![center h:400px](assets/2022-02-21-00-40-56-image.png)
---
### Classes
**A class:**
- A unit of abstraction in an object oriented (OO) program 
- Represents similar objects
  - Its instances
- A kind of software module
  - Describes its instances’ structure (properties)
  - Contains methods to implement their behaviour
---
&lt;style scoped&gt;section{ font-size: 25px; }&lt;/style&gt;
### Is Something a Class or an Instance?
- Something should be a class if it could have instances
- Something should be an instance if it is clearly a single member of the set defined by a class  
- **Film**
  - Class; instances are individual films.
- **Reel of Film:**
  - Class; instances are physical reels
- **Film reel with serial number SW19876**
  - Instance of ReelOfFilm
---
&lt;style scoped&gt;section{ font-size: 25px; }&lt;/style&gt;
### Is Something a Class or an Instance?
- **Science Fiction**
  - Instance of the class Genre.
- **Science Fiction Film**
  - Class; instances include ‘Star Wars’
- **Showing of ‘Star Wars’ in the Phoenix Cinema at 7 p.m.:**
  - Instance of ShowingOfFilm
---
### Naming classes
- Use capital letters
  - E.g. `BankAccount` not `bankAccount`
- Use *singular nouns*
- Use the right level of generality
  - E.g. `Municipality`, not `City`
- Make sure the name has only **one** meaning
  - E.g. "bus" has several meanings
---
### Instance Variables
- **Variables defined inside a class corresponding to data present in each instance**
  - Also called *fields* or *member variables*
  - Attributes
    - Simple data
    - E.g. `name`, `dateOfBirth`
  - Associations
    - Relationships to other important classes
    - E.g. `supervisor`, `coursesTaken`
---
### Variables vs. Objects
- **A variable**
  - Refers to an object 
  - May refer to different objects at different points in time
- **An object can be referred to by several different variables at the same time**
- **Type of a variable**
  - Determines what classes of objects it may contain 
---
### Class variables
- **A class variable’s value is shared by all instances of a class.**
  - Also called a *static* variable
  - If one instance sets the value of a class variable, then all the other instances see the same changed value. 
  - Class variables are useful for:
    - Default or ‘constant’ values (e.g. PI)
    - Lookup tables and similar structures
**Caution**: do not over-use class variables 
---
### Methods, Operations and Polymorphism
- **Operation**
  - A higher-level procedural abstraction that specifies a type of behaviour
  - Independent of any code which implements that behaviour
    - E.g. calculating area (in general)
---
### Methods, Operations and Polymorphism
- **Method**
  - A procedural abstraction used to implement the behaviour of a class
  - Several different classes can have methods with the same name
    - They implement the same abstract operation in ways suitable to each class 
    - E.g. calculating area in a rectangle is done differently from in a circle
---
### Polymorphism
- **A property of object oriented software by which an abstract operation may be performed in different ways in different classes.**
  - Requires that there be *multiple methods* of *the same name*
  - The choice of which one to execute depends on the object that is in a variable
  - Reduces the need for programmers to code many `if-else` or `switch` statements
---
### Organizing Classes into Inheritance Hierarchies
- **Superclasses**
  - Contain features common to a set of subclasses
- **Inheritance hierarchies**
  - Show the relationships among superclasses and subclasses
  - A triangle shows a *generalization*
- **Inheritance**
  - The implicit possession by all subclasses of features defined in its superclasses
---
### An Example Inheritance Hierarchy
![center h:300px](assets/2022-02-21-01-23-58-image.png)
- **Inheritance**
  - The *implicit* possession by all subclasses of features defined in its superclasses
---
### The Is-a Rule
- **Always check generalizations to ensure they obey the isa rule**
  - "A checking account **is an** account"
  - "A village **is a** municipality"
- **Should 'Province' be a subclass of 'Country'?**
  - No, it violates the is-a rule
  - "A province **is a** country" is invalid!
---
### A possible inheritance hierarchy of mathematical objects
![center h:550px](assets/2022-02-21-01-27-13-image.png)
---
### Make Sure all Inherited Features Make Sense in Subclasses
![center h:550px](assets/2022-02-21-01-28-36-image.png)
---
### Inheritance, Polymorphism and Variables
![center h:550px](assets/2022-02-21-01-29-28-image.png)
---
### Some Operations in the Shape Example
![center h:550px](assets/2022-02-21-01-30-01-image.png)
---
### Abstract Classes and Methods
- **An operation should be declared to exist at the highest class in the hierarchy where it makes sense**
  - The *operation* may be *abstract* (lacking implementation) at that level
  - If so, the class also *must* be abstract
    - No instances can be created
    - The opposite of an abstract class is a *concrete* class
  - If a superclass has an abstract operation then its subclasses at some level must have a concrete method for the operation
    - Leaf classes must have or inherit concrete methods for all operations
    - Leaf classes must be concrete
---
### Overriding
- A method would be inherited, but a subclass contains a new version instead
  - For extension
    - E.g. `SavingsAccount` might charge an extra fee following every debit
  - For optimization
    - E.g. The `getPerimeterLength` method in `Circle` is much simpler than the one in `Ellipse`
  - For restriction (best to avoid)
    - E.g. `scale(x,y)` would not work in `Circle`
---
### How a decision is made about which method to run
- If there is a concrete method for the operation in the current class, run that method.
- Otherwise, check in the immediate superclass to see if there is a method there; if so, run it.
- Repeat step 2, looking in successively higher superclasses until a concrete method is found and run.
- If no method is found, then there is an error
  In Java and C++ the program would not have compiled
  - In Java and C++ the program would not have compiled
---
### Dynamic binding
- **Occurs when decision about which method to run can only be made at run time**
  - Needed when:
    - A variable is declared to have a superclass as its type, and
    - There is more than one possible polymorphic method that could be run among the type of the variable and its subclasses
---
### Key Terminology
- Abstraction
  - Object $\Longrightarrow$ something in the world
  - Class $\Longrightarrow$ objects
  - Superclass $\Longrightarrow$ subclasses
  - Operation $\Longrightarrow$ methods
  - Attributes and associations $\Longrightarrow$ instance variables
- Modularity
  - Code is divided into classes, and classes into methods
- Encapsulation
  - Details can be hidden in classes
  - This gives rise to *information hiding*: 
    - Programmers do not need to know all the details of a class 
--- 
## **Basing Software Development on Reusable Technology**
---
### Building on the Experience of Others
Software engineers should avoid re-developing software already developed
- Types of reuse:
  - Reuse of &lt;span style="color:red;"&gt;expertise&lt;/span&gt; 
  - Reuse of &lt;span style="color:red;"&gt;standard designs&lt;/span&gt; and algorithms 
  - Reuse of &lt;span style="color:red;"&gt;libraries&lt;/span&gt; of classes or procedures 
  - Reuse of powerful &lt;span style="color:red;"&gt;commands&lt;/span&gt; built into languages and operating systems 
  - Reuse of &lt;span style="color:red;"&gt;frameworks&lt;/span&gt;
  - Reuse of complete &lt;span style="color:red;"&gt;applications&lt;/span&gt; 
---
### Frameworks: Reusable Subsystems
- **A *framework* is reusable software that implements a generic solution to a generalized problem.** 
  - It provides common facilities applicable to different application programs.
    **- *Principle*: Applications that do different, but related, things tend to have similar designs**
---
### Frameworks to promote reuse
- **A framework is intrinsically incomplete**
  - Certain classes or methods are used by the framework, but are missing (&lt;span style="color:red;"&gt;*slots*&lt;/span&gt;)
  - Some functionality is optional
    - Allowance is made for developer to provide it (&lt;span style="color:red;"&gt;*hooks*&lt;/span&gt; or &lt;span style="color:red;"&gt;*extension points*&lt;/span&gt;) 
  - Developers use the services that the framework provides
    - Taken together the services are called the Application Program Interface (&lt;span style="color:red;"&gt;*API*&lt;/span&gt;)
---
### Object-oriented frameworks
- **In the object oriented paradigm, a framework is composed of a library of classes.** 
  - The API is defined by the set of all &lt;span style="color:red;"&gt;public methods&lt;/span&gt; of these classes.
  - Some of the classes will normally be abstract and there are often many Interfaces 
- **Example:** 
  - A framework for payroll management
  - A framework for frequent buyer clubs
  - A framework for university registration
  - A framework for e-commerce web sites
---
### Frameworks and product lines
- A product line (or product family) is a set of products built on a common base of technology.
  - The various products in the product line have different features to satisfy &lt;span style="color:red;"&gt;different markets&lt;/span&gt;
  - The software &lt;span style="color:red;"&gt;common to all products&lt;/span&gt; in included in a framework
  - Each product is produced by &lt;span style="color:red;"&gt;filling the available hooks and slots&lt;/span&gt;
    - E.g. software products offering "demo", "lite" or "pro" versions
---
### Types of frameworks
- A *horizontal* framework provides general application facilities that a large number of applications can use 
- A *vertical* framework (*application framework*) is more ‘complete’ but still needs some slots to be filled to adapt it to specific application needs
![center h:300px](assets/2022-02-22-13-04-28-image.png)
---
### The Client-Server Architecture
- **A distributed system is a system in which:** 
  - computations are performed by *separate* programs
  - … normally running on separate pieces of hardware
  - … that *co-operate* to perform the task of the system.
- **Server:**
  - A program that *provides a service* for other programs that connect to it using a communication channel
- **Client** 
  - A program that accesses a server (or several servers) to *obtain services*
  - A server may be accessed by many clients simultaneously  
---
### Example of client-server systems
![center h:500px](assets/2022-02-22-13-09-26-image.png)
---
### Activities of a server
- Initializes itself
- Starts listening for clients 
- Handles the following types of events originating from clients 
  - accepts connections 
  - responds to messages 
  - handles client disconnection 
- May stop listening
- Must cleanly terminate
![bg right:50% h:350px](assets/2022-02-22-13-13-08-image.png)
---
### Activities of a client
- Initializes itself
- Initiates a connection
- Sends messages 
- Handles the following types of events originating from the server 
  - responds to messages 
  - handles server disconnection 
- Must cleanly terminate 
![bg right:50% h:350px](assets/2022-02-22-13-16-50-image.png)
---
### Threads in a client-server system
![center h:550px](assets/2022-02-22-13-17-34-image.png)
---
### Thin- versus fat-client systems
- **Thin-client system (a)**
  - Client is made as small as possible 
  - Most of the work is done in the server. 
  - Client easy to download over the network 
- **Fat-client system (b)**
  - As much work as possible is delegated to the clients. 
  - Server can handle more clients   
![center h:230px](assets/2022-02-22-13-20-49-image.png)
---
### Communications protocols
- The messages the client sends to the server form a language.
  - The server has to be programmed to understand that language. 
- The messages the server sends to the client also form a language.
  - The client has to be programmed to understand that language. 
- When a client and server are communicating, they are in effect having a conversation using these two languages
- The two languages and the rules of the conversation, taken together, are called the protocol 
---
### Tasks to perform to develop client-server applications
- Design the &lt;span style="color:red;"&gt;primary work to be performed&lt;/span&gt; by both client and server 
- Design &lt;span style="color:red;"&gt;how the work will be distributed&lt;/span&gt; 
- Design the &lt;span style="color:red;"&gt;details of the set of messages&lt;/span&gt; that will be sent
- Design the mechanism for 
  - Initializing
  - Handling connections
  - Sending and receiving messages
  - Terminating 
---
### Advantages of client-server systems
- The work can be *distributed* among different machines 
- The clients can access the server’s functionality from a *distance* 
- The client and server can be designed separately
- They can both be *simpler*
- There is a choice about where to keep data:
  - All the *data can be kept centrally* at the server 
  - Data *can be distributed* among many different clients or servers
- The server can be accessed *simultaneously* by many clients 
- *Competing clients can be written* to communicate with the same server, and vice-versa 
---
### Technology Needed to Build Client-Server Systems
- Internet Protocol (IP)
  - Route messages from one computer to another 
  - Long messages are normally split up into small pieces  
- Transmission Control Protocol (TCP)
  - Handles connections between two computers
  - Computers can then exchange many IP messages over a connection
  - Assures that the messages have been satisfactorily received
- A host has an IP address and a host name
  - Several servers can run on the same host. 
  - Each server is identified by a port number (0 to 65535). 
  - To initiate communication with a server, a client must know both the host name and the port number
---
### Establishing a connection in Java
- The `java.net` package
  - Permits the creation of a TCP/IP connection between two applications
- Before a connection can be established, the server must start listening to one of the ports:
``` Java linenums="1"
  ServerSocket serverSocket = new ServerSocket(port);
  Socket clientSocket = serverSocket.accept();</a:t>
            </a:r>
          </a:p>
          <a:p>
            <a:pPr lvl="0"/>
            <a:r>
              <a:rPr/>
              <a:t>For a client to connect to a server:</a:t>
            </a:r>
          </a:p>
          <a:p>
            <a:pPr lvl="0" indent="0" marL="0">
              <a:buNone/>
            </a:pPr>
            <a:r>
              <a:rPr>
                <a:latin typeface="Courier"/>
              </a:rPr>
              <a:t>Java linenums="1"   Socket clientSocket= new Socket(host, port);</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Exchanging information in Java</a:t>
            </a:r>
          </a:p>
          <a:p>
            <a:pPr lvl="0"/>
            <a:r>
              <a:rPr/>
              <a:t>Each program uses an instance of</a:t>
            </a:r>
          </a:p>
          <a:p>
            <a:pPr lvl="1"/>
            <a:r>
              <a:rPr/>
              <a:t>InputStream to receive messages from the other program</a:t>
            </a:r>
          </a:p>
          <a:p>
            <a:pPr lvl="1"/>
            <a:r>
              <a:rPr/>
              <a:t>OutputStream to send messages to the other program</a:t>
            </a:r>
          </a:p>
          <a:p>
            <a:pPr lvl="1"/>
            <a:r>
              <a:rPr/>
              <a:t>These are found in package java.io</a:t>
            </a:r>
          </a:p>
          <a:p>
            <a:pPr lvl="0" indent="0" marL="0">
              <a:buNone/>
            </a:pPr>
            <a:r>
              <a:rPr>
                <a:latin typeface="Courier"/>
              </a:rPr>
              <a:t>Java linenums="1" output = clientSocket.getOutputStream();</a:t>
            </a:r>
          </a:p>
          <a:p>
            <a:pPr lvl="0" indent="0" marL="0">
              <a:buNone/>
            </a:pPr>
            <a:r>
              <a:rPr>
                <a:latin typeface="Courier"/>
              </a:rPr>
              <a:t>Java linenums="1" input = clientSocket.getInputStream();</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Sending and receiving messages</a:t>
            </a:r>
          </a:p>
          <a:p>
            <a:pPr lvl="0"/>
            <a:r>
              <a:rPr/>
              <a:t>without any filters (raw bytes)</a:t>
            </a:r>
          </a:p>
          <a:p>
            <a:pPr lvl="0" indent="0" marL="0">
              <a:buNone/>
            </a:pPr>
            <a:r>
              <a:rPr>
                <a:latin typeface="Courier"/>
              </a:rPr>
              <a:t>Java linenums="1" output.write(msg); msg = input.read();</a:t>
            </a:r>
          </a:p>
          <a:p>
            <a:pPr lvl="0"/>
            <a:r>
              <a:rPr/>
              <a:t>or using DataInputStream / DataOutputStream filters</a:t>
            </a:r>
          </a:p>
          <a:p>
            <a:pPr lvl="0" indent="0" marL="0">
              <a:buNone/>
            </a:pPr>
            <a:r>
              <a:rPr>
                <a:latin typeface="Courier"/>
              </a:rPr>
              <a:t>Java linenums="1" output.writeDouble(msg); msg = input.readDouble();</a:t>
            </a:r>
          </a:p>
          <a:p>
            <a:pPr lvl="0"/>
            <a:r>
              <a:rPr/>
              <a:t>or using ObjectInputStream / ObjectOutputStream filters</a:t>
            </a:r>
          </a:p>
          <a:p>
            <a:pPr lvl="0" indent="0" marL="0">
              <a:buNone/>
            </a:pPr>
            <a:r>
              <a:rPr>
                <a:latin typeface="Courier"/>
              </a:rPr>
              <a:t>Java linenums="1" output.writeObject(msg); msg = input.readObject();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talk about.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The Object Client-Server Framework (OCSF)</a:t>
            </a:r>
          </a:p>
        </p:txBody>
      </p:sp>
      <p:pic>
        <p:nvPicPr>
          <p:cNvPr descr="fig:  assets/2022-02-22-13-39-13-image.png" id="0" name="Picture 1"/>
          <p:cNvPicPr>
            <a:picLocks noGrp="1" noChangeAspect="1"/>
          </p:cNvPicPr>
          <p:nvPr/>
        </p:nvPicPr>
        <p:blipFill>
          <a:blip r:embed="rId2"/>
          <a:stretch>
            <a:fillRect/>
          </a:stretch>
        </p:blipFill>
        <p:spPr bwMode="auto">
          <a:xfrm>
            <a:off x="3568700" y="1206500"/>
            <a:ext cx="5105400" cy="344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h:550px</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OCSF</a:t>
            </a:r>
          </a:p>
          <a:p>
            <a:pPr lvl="0"/>
            <a:r>
              <a:rPr b="1"/>
              <a:t>Software engineers using OCSF never modify its three classes</a:t>
            </a:r>
          </a:p>
          <a:p>
            <a:pPr lvl="0"/>
            <a:r>
              <a:rPr b="1"/>
              <a:t>They:</a:t>
            </a:r>
          </a:p>
          <a:p>
            <a:pPr lvl="1"/>
            <a:r>
              <a:rPr/>
              <a:t>Create subclasses of the abstract classes in the framework</a:t>
            </a:r>
          </a:p>
          <a:p>
            <a:pPr lvl="1"/>
            <a:r>
              <a:rPr/>
              <a:t>Call public methods that are provided by the framework</a:t>
            </a:r>
          </a:p>
          <a:p>
            <a:pPr lvl="1"/>
            <a:r>
              <a:rPr/>
              <a:t>Override certain slot and hook methods (explicitly designed to be overridden)</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 Side</a:t>
            </a:r>
          </a:p>
          <a:p>
            <a:pPr lvl="0"/>
            <a:r>
              <a:rPr/>
              <a:t>Consists of a single class: AbstractClient</a:t>
            </a:r>
          </a:p>
          <a:p>
            <a:pPr lvl="1"/>
            <a:r>
              <a:rPr/>
              <a:t>Must be subclassed</a:t>
            </a:r>
          </a:p>
          <a:p>
            <a:pPr lvl="2"/>
            <a:r>
              <a:rPr/>
              <a:t>Any subclass must provide an implementation for handleMessageFromServer</a:t>
            </a:r>
          </a:p>
          <a:p>
            <a:pPr lvl="3"/>
            <a:r>
              <a:rPr/>
              <a:t>Takes appropriate action when a message is received from a server</a:t>
            </a:r>
          </a:p>
          <a:p>
            <a:pPr lvl="0"/>
            <a:r>
              <a:rPr/>
              <a:t>Implements the Runnable interface</a:t>
            </a:r>
          </a:p>
          <a:p>
            <a:pPr lvl="1"/>
            <a:r>
              <a:rPr/>
              <a:t>Has a run method which</a:t>
            </a:r>
          </a:p>
          <a:p>
            <a:pPr lvl="2"/>
            <a:r>
              <a:rPr/>
              <a:t>Contains a loop that executes for the lifetime of the thread</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AbstractClient</a:t>
            </a:r>
          </a:p>
          <a:p>
            <a:pPr lvl="0"/>
            <a:r>
              <a:rPr b="1"/>
              <a:t>Controlling methods:</a:t>
            </a:r>
          </a:p>
          <a:p>
            <a:pPr lvl="1"/>
            <a:r>
              <a:rPr/>
              <a:t>openConnection</a:t>
            </a:r>
          </a:p>
          <a:p>
            <a:pPr lvl="1"/>
            <a:r>
              <a:rPr/>
              <a:t>closeConnection</a:t>
            </a:r>
          </a:p>
          <a:p>
            <a:pPr lvl="1"/>
            <a:r>
              <a:rPr/>
              <a:t>sendToServer</a:t>
            </a:r>
          </a:p>
          <a:p>
            <a:pPr lvl="0"/>
            <a:r>
              <a:rPr b="1"/>
              <a:t>Accessing methods:</a:t>
            </a:r>
          </a:p>
          <a:p>
            <a:pPr lvl="1"/>
            <a:r>
              <a:rPr/>
              <a:t>isConnected</a:t>
            </a:r>
          </a:p>
          <a:p>
            <a:pPr lvl="1"/>
            <a:r>
              <a:rPr/>
              <a:t>getHost</a:t>
            </a:r>
          </a:p>
          <a:p>
            <a:pPr lvl="1"/>
            <a:r>
              <a:rPr/>
              <a:t>setHost</a:t>
            </a:r>
          </a:p>
          <a:p>
            <a:pPr lvl="1"/>
            <a:r>
              <a:rPr/>
              <a:t>getPort</a:t>
            </a:r>
          </a:p>
          <a:p>
            <a:pPr lvl="1"/>
            <a:r>
              <a:rPr/>
              <a:t>setPort</a:t>
            </a:r>
          </a:p>
          <a:p>
            <a:pPr lvl="1"/>
            <a:r>
              <a:rPr/>
              <a:t>getInetAddress</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AbstractClient</a:t>
            </a:r>
          </a:p>
          <a:p>
            <a:pPr lvl="0"/>
            <a:r>
              <a:rPr b="1"/>
              <a:t>Methods that may be overridden:</a:t>
            </a:r>
          </a:p>
          <a:p>
            <a:pPr lvl="1"/>
            <a:r>
              <a:rPr/>
              <a:t>connectionEstablished</a:t>
            </a:r>
          </a:p>
          <a:p>
            <a:pPr lvl="1"/>
            <a:r>
              <a:rPr/>
              <a:t>connectionClosed</a:t>
            </a:r>
          </a:p>
          <a:p>
            <a:pPr lvl="0"/>
            <a:r>
              <a:rPr b="1"/>
              <a:t>Method that must be implemented:</a:t>
            </a:r>
          </a:p>
          <a:p>
            <a:pPr lvl="1"/>
            <a:r>
              <a:rPr/>
              <a:t>handleMessageFromServer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AbstractClient</a:t>
            </a:r>
          </a:p>
          <a:p>
            <a:pPr lvl="0"/>
            <a:r>
              <a:rPr/>
              <a:t>Create a subclass of </a:t>
            </a:r>
            <a:r>
              <a:rPr b="1"/>
              <a:t>AbstractClient</a:t>
            </a:r>
          </a:p>
          <a:p>
            <a:pPr lvl="0"/>
            <a:r>
              <a:rPr/>
              <a:t>Implement </a:t>
            </a:r>
            <a:r>
              <a:rPr b="1"/>
              <a:t>handleMessageFromServer</a:t>
            </a:r>
            <a:r>
              <a:rPr/>
              <a:t> slot method</a:t>
            </a:r>
          </a:p>
          <a:p>
            <a:pPr lvl="0"/>
            <a:r>
              <a:rPr/>
              <a:t>Write code that:</a:t>
            </a:r>
          </a:p>
          <a:p>
            <a:pPr lvl="1"/>
            <a:r>
              <a:rPr/>
              <a:t>Creates an instance of the new subclass</a:t>
            </a:r>
          </a:p>
          <a:p>
            <a:pPr lvl="1"/>
            <a:r>
              <a:rPr/>
              <a:t>Calls </a:t>
            </a:r>
            <a:r>
              <a:rPr b="1"/>
              <a:t>openConnection</a:t>
            </a:r>
          </a:p>
          <a:p>
            <a:pPr lvl="1"/>
            <a:r>
              <a:rPr/>
              <a:t>Sends messages to the server using the </a:t>
            </a:r>
            <a:r>
              <a:rPr b="1"/>
              <a:t>sendToServer</a:t>
            </a:r>
            <a:r>
              <a:rPr/>
              <a:t> service method</a:t>
            </a:r>
          </a:p>
          <a:p>
            <a:pPr lvl="0"/>
            <a:r>
              <a:rPr/>
              <a:t>Implement the </a:t>
            </a:r>
            <a:r>
              <a:rPr b="1"/>
              <a:t>connectionClosed</a:t>
            </a:r>
            <a:r>
              <a:rPr/>
              <a:t> callback</a:t>
            </a:r>
          </a:p>
          <a:p>
            <a:pPr lvl="0"/>
            <a:r>
              <a:rPr/>
              <a:t>Implement the </a:t>
            </a:r>
            <a:r>
              <a:rPr b="1"/>
              <a:t>connectionException</a:t>
            </a:r>
            <a:r>
              <a:rPr/>
              <a:t> callback</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AbstractClient</a:t>
            </a:r>
          </a:p>
          <a:p>
            <a:pPr lvl="0"/>
            <a:r>
              <a:rPr/>
              <a:t>Instance variables:</a:t>
            </a:r>
          </a:p>
          <a:p>
            <a:pPr lvl="1"/>
            <a:r>
              <a:rPr/>
              <a:t>A </a:t>
            </a:r>
            <a:r>
              <a:rPr b="1"/>
              <a:t>Socket</a:t>
            </a:r>
            <a:r>
              <a:rPr/>
              <a:t> which keeps all the information about the connection to the server</a:t>
            </a:r>
          </a:p>
          <a:p>
            <a:pPr lvl="1"/>
            <a:r>
              <a:rPr/>
              <a:t>Two streams, an </a:t>
            </a:r>
            <a:r>
              <a:rPr b="1"/>
              <a:t>ObjectOutputStream</a:t>
            </a:r>
            <a:r>
              <a:rPr/>
              <a:t> and an </a:t>
            </a:r>
            <a:r>
              <a:rPr b="1"/>
              <a:t>ObjectInputStream</a:t>
            </a:r>
          </a:p>
          <a:p>
            <a:pPr lvl="1"/>
            <a:r>
              <a:rPr/>
              <a:t>A </a:t>
            </a:r>
            <a:r>
              <a:rPr b="1"/>
              <a:t>Thread</a:t>
            </a:r>
            <a:r>
              <a:rPr/>
              <a:t> that runs using </a:t>
            </a:r>
            <a:r>
              <a:rPr b="1"/>
              <a:t>AbstractClient’s</a:t>
            </a:r>
            <a:r>
              <a:rPr/>
              <a:t> run method</a:t>
            </a:r>
          </a:p>
          <a:p>
            <a:pPr lvl="1"/>
            <a:r>
              <a:rPr/>
              <a:t>Two variables storing the host and port of the server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 Side</a:t>
            </a:r>
          </a:p>
          <a:p>
            <a:pPr lvl="0"/>
            <a:r>
              <a:rPr/>
              <a:t>Two classes:</a:t>
            </a:r>
          </a:p>
          <a:p>
            <a:pPr lvl="1"/>
            <a:r>
              <a:rPr/>
              <a:t>One for the thread which listens for new connections (</a:t>
            </a:r>
            <a:r>
              <a:rPr b="1"/>
              <a:t>AbstractServer</a:t>
            </a:r>
            <a:r>
              <a:rPr/>
              <a:t>)</a:t>
            </a:r>
          </a:p>
          <a:p>
            <a:pPr lvl="1"/>
            <a:r>
              <a:rPr/>
              <a:t>One for the threads that handle the connections to clients (</a:t>
            </a:r>
            <a:r>
              <a:rPr b="1"/>
              <a:t>ConnectionToClient</a:t>
            </a:r>
            <a:r>
              <a:rPr/>
              <a:t>)</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AbstractServer</a:t>
            </a:r>
          </a:p>
          <a:p>
            <a:pPr lvl="0"/>
            <a:r>
              <a:rPr b="1"/>
              <a:t>Controlling methods:</a:t>
            </a:r>
          </a:p>
          <a:p>
            <a:pPr lvl="1"/>
            <a:r>
              <a:rPr/>
              <a:t>listen</a:t>
            </a:r>
          </a:p>
          <a:p>
            <a:pPr lvl="1"/>
            <a:r>
              <a:rPr/>
              <a:t>stopListening</a:t>
            </a:r>
          </a:p>
          <a:p>
            <a:pPr lvl="1"/>
            <a:r>
              <a:rPr/>
              <a:t>close</a:t>
            </a:r>
          </a:p>
          <a:p>
            <a:pPr lvl="1"/>
            <a:r>
              <a:rPr/>
              <a:t>sendToAllClients</a:t>
            </a:r>
          </a:p>
          <a:p>
            <a:pPr lvl="0"/>
            <a:r>
              <a:rPr b="1"/>
              <a:t>Accessing methods:</a:t>
            </a:r>
          </a:p>
          <a:p>
            <a:pPr lvl="1"/>
            <a:r>
              <a:rPr/>
              <a:t>isListening</a:t>
            </a:r>
          </a:p>
          <a:p>
            <a:pPr lvl="1"/>
            <a:r>
              <a:rPr/>
              <a:t>getClientConnections</a:t>
            </a:r>
          </a:p>
          <a:p>
            <a:pPr lvl="1"/>
            <a:r>
              <a:rPr/>
              <a:t>getPort</a:t>
            </a:r>
          </a:p>
          <a:p>
            <a:pPr lvl="1"/>
            <a:r>
              <a:rPr/>
              <a:t>setPort</a:t>
            </a:r>
          </a:p>
          <a:p>
            <a:pPr lvl="1"/>
            <a:r>
              <a:rPr/>
              <a:t>setBacklog</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AbstractServer</a:t>
            </a:r>
          </a:p>
          <a:p>
            <a:pPr lvl="0"/>
            <a:r>
              <a:rPr b="1"/>
              <a:t>Methods that may be overridden:</a:t>
            </a:r>
          </a:p>
          <a:p>
            <a:pPr lvl="1"/>
            <a:r>
              <a:rPr/>
              <a:t>serverStarted</a:t>
            </a:r>
          </a:p>
          <a:p>
            <a:pPr lvl="1"/>
            <a:r>
              <a:rPr/>
              <a:t>clientConnected</a:t>
            </a:r>
          </a:p>
          <a:p>
            <a:pPr lvl="1"/>
            <a:r>
              <a:rPr/>
              <a:t>clientDisconnected</a:t>
            </a:r>
          </a:p>
          <a:p>
            <a:pPr lvl="1"/>
            <a:r>
              <a:rPr/>
              <a:t>clientException</a:t>
            </a:r>
          </a:p>
          <a:p>
            <a:pPr lvl="1"/>
            <a:r>
              <a:rPr/>
              <a:t>serverStopped</a:t>
            </a:r>
          </a:p>
          <a:p>
            <a:pPr lvl="1"/>
            <a:r>
              <a:rPr/>
              <a:t>listeningException</a:t>
            </a:r>
          </a:p>
          <a:p>
            <a:pPr lvl="1"/>
            <a:r>
              <a:rPr/>
              <a:t>serverClosed</a:t>
            </a:r>
          </a:p>
          <a:p>
            <a:pPr lvl="0"/>
            <a:r>
              <a:rPr b="1"/>
              <a:t>Method that must be implemented:</a:t>
            </a:r>
          </a:p>
          <a:p>
            <a:pPr lvl="1"/>
            <a:r>
              <a:rPr/>
              <a:t>handleMessageFromClient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The Project Construction Cycle - The Tree Swing Example</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ConnectionToClient</a:t>
            </a:r>
          </a:p>
          <a:p>
            <a:pPr lvl="0"/>
            <a:r>
              <a:rPr b="1"/>
              <a:t>Controlling methods:</a:t>
            </a:r>
          </a:p>
          <a:p>
            <a:pPr lvl="1"/>
            <a:r>
              <a:rPr/>
              <a:t>sendToClient</a:t>
            </a:r>
          </a:p>
          <a:p>
            <a:pPr lvl="1"/>
            <a:r>
              <a:rPr/>
              <a:t>close</a:t>
            </a:r>
          </a:p>
          <a:p>
            <a:pPr lvl="0"/>
            <a:r>
              <a:rPr b="1"/>
              <a:t>Accessing methods:</a:t>
            </a:r>
          </a:p>
          <a:p>
            <a:pPr lvl="1"/>
            <a:r>
              <a:rPr/>
              <a:t>getInetAddress</a:t>
            </a:r>
          </a:p>
          <a:p>
            <a:pPr lvl="1"/>
            <a:r>
              <a:rPr/>
              <a:t>setInfo</a:t>
            </a:r>
          </a:p>
          <a:p>
            <a:pPr lvl="1"/>
            <a:r>
              <a:rPr/>
              <a:t>getInfo</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AbstractServer and ConnectionToClient</a:t>
            </a:r>
          </a:p>
          <a:p>
            <a:pPr lvl="0"/>
            <a:r>
              <a:rPr/>
              <a:t>Create a subclass of </a:t>
            </a:r>
            <a:r>
              <a:rPr b="1"/>
              <a:t>AbstractServer</a:t>
            </a:r>
            <a:br/>
          </a:p>
          <a:p>
            <a:pPr lvl="0"/>
            <a:r>
              <a:rPr/>
              <a:t>Implement the slot method </a:t>
            </a:r>
            <a:r>
              <a:rPr b="1"/>
              <a:t>handleMessageFromClient</a:t>
            </a:r>
          </a:p>
          <a:p>
            <a:pPr lvl="0"/>
            <a:r>
              <a:rPr/>
              <a:t>Write code that:</a:t>
            </a:r>
          </a:p>
          <a:p>
            <a:pPr lvl="1"/>
            <a:r>
              <a:rPr/>
              <a:t>Creates an instance of the subclass of </a:t>
            </a:r>
            <a:r>
              <a:rPr b="1"/>
              <a:t>AbstractServer</a:t>
            </a:r>
          </a:p>
          <a:p>
            <a:pPr lvl="1"/>
            <a:r>
              <a:rPr/>
              <a:t>Calls the </a:t>
            </a:r>
            <a:r>
              <a:rPr b="1"/>
              <a:t>listen</a:t>
            </a:r>
            <a:r>
              <a:rPr/>
              <a:t> method</a:t>
            </a:r>
          </a:p>
          <a:p>
            <a:pPr lvl="1"/>
            <a:r>
              <a:rPr/>
              <a:t>Sends messages to clients, using:</a:t>
            </a:r>
          </a:p>
          <a:p>
            <a:pPr lvl="2"/>
            <a:r>
              <a:rPr/>
              <a:t>the </a:t>
            </a:r>
            <a:r>
              <a:rPr b="1"/>
              <a:t>getClientConnections</a:t>
            </a:r>
            <a:r>
              <a:rPr/>
              <a:t> and </a:t>
            </a:r>
            <a:r>
              <a:rPr b="1"/>
              <a:t>sendToClient</a:t>
            </a:r>
            <a:r>
              <a:rPr/>
              <a:t> service methods</a:t>
            </a:r>
          </a:p>
          <a:p>
            <a:pPr lvl="2"/>
            <a:r>
              <a:rPr/>
              <a:t>or </a:t>
            </a:r>
            <a:r>
              <a:rPr b="1"/>
              <a:t>sendToAllClients</a:t>
            </a:r>
          </a:p>
          <a:p>
            <a:pPr lvl="0"/>
            <a:r>
              <a:rPr/>
              <a:t>Implement one or more of the other callback methods</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AbstractServer and ConnectionToClient</a:t>
            </a:r>
          </a:p>
          <a:p>
            <a:pPr lvl="0"/>
            <a:r>
              <a:rPr/>
              <a:t>The </a:t>
            </a:r>
            <a:r>
              <a:rPr b="1"/>
              <a:t>setInfo</a:t>
            </a:r>
            <a:r>
              <a:rPr/>
              <a:t> and </a:t>
            </a:r>
            <a:r>
              <a:rPr b="1"/>
              <a:t>getInfo</a:t>
            </a:r>
            <a:r>
              <a:rPr/>
              <a:t> methods make use of a Java class called </a:t>
            </a:r>
            <a:r>
              <a:rPr b="1"/>
              <a:t>HashMap</a:t>
            </a:r>
          </a:p>
          <a:p>
            <a:pPr lvl="0"/>
            <a:r>
              <a:rPr/>
              <a:t>Many methods in the server side are </a:t>
            </a:r>
            <a:r>
              <a:rPr b="1"/>
              <a:t>synchronized</a:t>
            </a:r>
          </a:p>
          <a:p>
            <a:pPr lvl="0"/>
            <a:r>
              <a:rPr/>
              <a:t>The collection of instances of </a:t>
            </a:r>
            <a:r>
              <a:rPr b="1"/>
              <a:t>ConnectionToClient</a:t>
            </a:r>
            <a:r>
              <a:rPr/>
              <a:t> is stored using a special class called </a:t>
            </a:r>
            <a:r>
              <a:rPr b="1"/>
              <a:t>ThreadGroup</a:t>
            </a:r>
          </a:p>
          <a:p>
            <a:pPr lvl="0"/>
            <a:r>
              <a:rPr/>
              <a:t>The server must pause from listening every </a:t>
            </a:r>
            <a:r>
              <a:rPr i="1"/>
              <a:t>500ms</a:t>
            </a:r>
            <a:r>
              <a:rPr/>
              <a:t> to see if the </a:t>
            </a:r>
            <a:r>
              <a:rPr b="1"/>
              <a:t>stopListening</a:t>
            </a:r>
            <a:r>
              <a:rPr/>
              <a:t> method has been called</a:t>
            </a:r>
          </a:p>
          <a:p>
            <a:pPr lvl="1"/>
            <a:r>
              <a:rPr/>
              <a:t>if not, then it resumes listening immediately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 Instant Messaging Application: SimpleChat</a:t>
            </a:r>
          </a:p>
          <a:p>
            <a:pPr lvl="0"/>
            <a:r>
              <a:rPr/>
              <a:t>ClientConsole can eventually be replaced by ClientGUI</a:t>
            </a:r>
          </a:p>
        </p:txBody>
      </p:sp>
      <p:pic>
        <p:nvPicPr>
          <p:cNvPr descr="fig:  assets/2022-02-22-14-22-41-image.png" id="0" name="Picture 1"/>
          <p:cNvPicPr>
            <a:picLocks noGrp="1" noChangeAspect="1"/>
          </p:cNvPicPr>
          <p:nvPr/>
        </p:nvPicPr>
        <p:blipFill>
          <a:blip r:embed="rId2"/>
          <a:stretch>
            <a:fillRect/>
          </a:stretch>
        </p:blipFill>
        <p:spPr bwMode="auto">
          <a:xfrm>
            <a:off x="3568700" y="2070100"/>
            <a:ext cx="5105400" cy="173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a:t>
            </a:r>
          </a:p>
          <a:p>
            <a:pPr lvl="0"/>
            <a:r>
              <a:rPr b="1"/>
              <a:t>EchoServer</a:t>
            </a:r>
            <a:r>
              <a:rPr/>
              <a:t> is a subclass of </a:t>
            </a:r>
            <a:r>
              <a:rPr b="1"/>
              <a:t>AbstractServer</a:t>
            </a:r>
          </a:p>
          <a:p>
            <a:pPr lvl="1"/>
            <a:r>
              <a:rPr/>
              <a:t>The </a:t>
            </a:r>
            <a:r>
              <a:rPr b="1"/>
              <a:t>main</a:t>
            </a:r>
            <a:r>
              <a:rPr/>
              <a:t> method creates a new instance and starts it</a:t>
            </a:r>
          </a:p>
          <a:p>
            <a:pPr lvl="2"/>
            <a:r>
              <a:rPr/>
              <a:t>It listens for clients and handles connections until the server is stopped</a:t>
            </a:r>
          </a:p>
          <a:p>
            <a:pPr lvl="0"/>
            <a:r>
              <a:rPr/>
              <a:t>The three callback methods just print out a message to the user</a:t>
            </a:r>
          </a:p>
          <a:p>
            <a:pPr lvl="1"/>
            <a:r>
              <a:rPr b="1"/>
              <a:t>handleMessageFromClient</a:t>
            </a:r>
            <a:r>
              <a:rPr/>
              <a:t>, </a:t>
            </a:r>
            <a:r>
              <a:rPr b="1"/>
              <a:t>serverStarted</a:t>
            </a:r>
            <a:r>
              <a:rPr/>
              <a:t> and </a:t>
            </a:r>
            <a:r>
              <a:rPr b="1"/>
              <a:t>serverStopped</a:t>
            </a:r>
          </a:p>
          <a:p>
            <a:pPr lvl="0"/>
            <a:r>
              <a:rPr/>
              <a:t>The slot method </a:t>
            </a:r>
            <a:r>
              <a:rPr b="1"/>
              <a:t>handleMessageFromClient</a:t>
            </a:r>
            <a:r>
              <a:rPr/>
              <a:t> calls </a:t>
            </a:r>
            <a:r>
              <a:rPr b="1"/>
              <a:t>sendToAllClients</a:t>
            </a:r>
          </a:p>
          <a:p>
            <a:pPr lvl="1"/>
            <a:r>
              <a:rPr/>
              <a:t>This echoes any messages</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EchoServer</a:t>
            </a:r>
          </a:p>
          <a:p>
            <a:pPr lvl="0" indent="0" marL="0">
              <a:buNone/>
            </a:pPr>
            <a:r>
              <a:rPr>
                <a:latin typeface="Courier"/>
              </a:rPr>
              <a:t>Java linenums="1" public void handleMessageFromClient    (Object msg, ConnectionToClient client) {    System.out.println(       "Message received: "      + msg + " from " + client);    this.sendToAllClients(msg); }</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a:t>
            </a:r>
          </a:p>
          <a:p>
            <a:pPr lvl="0"/>
            <a:r>
              <a:rPr b="1"/>
              <a:t>When the client program starts, it creates instances of two classes:</a:t>
            </a:r>
          </a:p>
          <a:p>
            <a:pPr lvl="1"/>
            <a:r>
              <a:rPr b="1"/>
              <a:t>ChatClient</a:t>
            </a:r>
          </a:p>
          <a:p>
            <a:pPr lvl="2"/>
            <a:r>
              <a:rPr/>
              <a:t>A subclass of AbstractClient</a:t>
            </a:r>
          </a:p>
          <a:p>
            <a:pPr lvl="2"/>
            <a:r>
              <a:rPr/>
              <a:t>Overrides handleMessageFromServer</a:t>
            </a:r>
          </a:p>
          <a:p>
            <a:pPr lvl="3"/>
            <a:r>
              <a:rPr/>
              <a:t>This calls the display method of the user interface</a:t>
            </a:r>
          </a:p>
          <a:p>
            <a:pPr lvl="1"/>
            <a:r>
              <a:rPr b="1"/>
              <a:t>ClientConsole</a:t>
            </a:r>
          </a:p>
          <a:p>
            <a:pPr lvl="2"/>
            <a:r>
              <a:rPr/>
              <a:t>User interface class that implements the interface </a:t>
            </a:r>
            <a:r>
              <a:rPr b="1"/>
              <a:t>ChatIF</a:t>
            </a:r>
          </a:p>
          <a:p>
            <a:pPr lvl="3"/>
            <a:r>
              <a:rPr/>
              <a:t>Hence implements </a:t>
            </a:r>
            <a:r>
              <a:rPr b="1"/>
              <a:t>display</a:t>
            </a:r>
            <a:r>
              <a:rPr/>
              <a:t> which outputs to the console</a:t>
            </a:r>
          </a:p>
          <a:p>
            <a:pPr lvl="2"/>
            <a:r>
              <a:rPr/>
              <a:t>Accepts user input by calling </a:t>
            </a:r>
            <a:r>
              <a:rPr b="1"/>
              <a:t>accept</a:t>
            </a:r>
            <a:r>
              <a:rPr/>
              <a:t> in its </a:t>
            </a:r>
            <a:r>
              <a:rPr b="1"/>
              <a:t>run</a:t>
            </a:r>
            <a:r>
              <a:rPr/>
              <a:t> method</a:t>
            </a:r>
          </a:p>
          <a:p>
            <a:pPr lvl="2"/>
            <a:r>
              <a:rPr/>
              <a:t>Sends all user input to the </a:t>
            </a:r>
            <a:r>
              <a:rPr b="1"/>
              <a:t>ChatClient</a:t>
            </a:r>
            <a:r>
              <a:rPr/>
              <a:t> by calling its </a:t>
            </a:r>
            <a:r>
              <a:rPr b="1"/>
              <a:t>handleMessageFromClientUI</a:t>
            </a:r>
          </a:p>
          <a:p>
            <a:pPr lvl="3"/>
            <a:r>
              <a:rPr/>
              <a:t>This, in turn, calls </a:t>
            </a:r>
            <a:r>
              <a:rPr b="1"/>
              <a:t>sendToServer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handleMessageFromClientUI(   String message) {   try   {     sendToServer(message);   }   catch(IOException e)   {     clientUI.display (        "Could not send message. " +        "Terminating client.");     quit();   } }</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handleMessageFromServer(Object msg)  {   clientUI.display(msg.toString()); }</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reusing technology</a:t>
            </a:r>
          </a:p>
          <a:p>
            <a:pPr lvl="0"/>
            <a:r>
              <a:rPr b="1"/>
              <a:t>Poor quality reusable components</a:t>
            </a:r>
          </a:p>
          <a:p>
            <a:pPr lvl="1"/>
            <a:r>
              <a:rPr/>
              <a:t>Ensure that the developers of the reusable technology:</a:t>
            </a:r>
          </a:p>
          <a:p>
            <a:pPr lvl="2"/>
            <a:r>
              <a:rPr/>
              <a:t>follow good software engineering practices</a:t>
            </a:r>
          </a:p>
          <a:p>
            <a:pPr lvl="2"/>
            <a:r>
              <a:rPr/>
              <a:t>are willing to provide active support</a:t>
            </a:r>
          </a:p>
          <a:p>
            <a:pPr lvl="0"/>
            <a:r>
              <a:rPr b="1"/>
              <a:t>Compatibility not maintained</a:t>
            </a:r>
          </a:p>
          <a:p>
            <a:pPr lvl="1"/>
            <a:r>
              <a:rPr/>
              <a:t>Avoid obscure features</a:t>
            </a:r>
          </a:p>
          <a:p>
            <a:pPr lvl="1"/>
            <a:r>
              <a:rPr/>
              <a:t>Only re-use technology that others are also re-using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1-How the customer explained it</a:t>
            </a:r>
          </a:p>
        </p:txBody>
      </p:sp>
      <p:pic>
        <p:nvPicPr>
          <p:cNvPr descr="fig:  assets/2022-02-20-23-34-28-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Investment uncertainty</a:t>
            </a:r>
          </a:p>
          <a:p>
            <a:pPr lvl="1"/>
            <a:r>
              <a:rPr/>
              <a:t>Plan the development of the reusable technology, just as if it was a product for a client</a:t>
            </a:r>
          </a:p>
          <a:p>
            <a:pPr lvl="0"/>
            <a:r>
              <a:rPr b="1"/>
              <a:t>The “not invented here syndrome”</a:t>
            </a:r>
          </a:p>
          <a:p>
            <a:pPr lvl="1"/>
            <a:r>
              <a:rPr/>
              <a:t>Build confidence in the reusable technology by:</a:t>
            </a:r>
          </a:p>
          <a:p>
            <a:pPr lvl="2"/>
            <a:r>
              <a:rPr/>
              <a:t>Guaranteeing support</a:t>
            </a:r>
          </a:p>
          <a:p>
            <a:pPr lvl="2"/>
            <a:r>
              <a:rPr/>
              <a:t>Ensuring it is of high quality</a:t>
            </a:r>
          </a:p>
          <a:p>
            <a:pPr lvl="2"/>
            <a:r>
              <a:rPr/>
              <a:t>Responding to the needs of its users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Competition</a:t>
            </a:r>
          </a:p>
          <a:p>
            <a:pPr lvl="1"/>
            <a:r>
              <a:rPr/>
              <a:t>The reusable technology must be as useful and as high quality as possible</a:t>
            </a:r>
            <a:br/>
          </a:p>
          <a:p>
            <a:pPr lvl="0"/>
            <a:r>
              <a:rPr b="1"/>
              <a:t>Divergence</a:t>
            </a:r>
            <a:r>
              <a:rPr/>
              <a:t> (tendency of various groups to change technology in different ways)</a:t>
            </a:r>
          </a:p>
          <a:p>
            <a:pPr lvl="1"/>
            <a:r>
              <a:rPr/>
              <a:t>Design it to be general enough, test it and review it in advance</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adopting a client-server approach</a:t>
            </a:r>
          </a:p>
          <a:p>
            <a:pPr lvl="0"/>
            <a:r>
              <a:rPr b="1"/>
              <a:t>Security</a:t>
            </a:r>
          </a:p>
          <a:p>
            <a:pPr lvl="1"/>
            <a:r>
              <a:rPr/>
              <a:t>Security is a big problem with no perfect solutions: consider the use of encryption, firewalls, …</a:t>
            </a:r>
          </a:p>
          <a:p>
            <a:pPr lvl="0"/>
            <a:r>
              <a:rPr b="1"/>
              <a:t>Need for adaptive maintenance</a:t>
            </a:r>
          </a:p>
          <a:p>
            <a:pPr lvl="1"/>
            <a:r>
              <a:rPr/>
              <a:t>Ensure that all software is forward and backward compatible with other versions of clients and servers</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Classes and Objects</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Java is an object-oriented programming language, so everything in java program must be based on the object concept. In a java programming language, the class concept defines the skeleton of an object.</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The java class is a template of an object. The class defines the blueprint of an object. Every class in java forms a new data type. Once a class got created, we can generate as many objects as we want. Every class defines the properties and behaviors of an object. All the objects of a class have the same properties and behaviors that were defined in the class.</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Every class of java programming language has the following characteristics.</a:t>
            </a:r>
          </a:p>
          <a:p>
            <a:pPr lvl="0"/>
            <a:r>
              <a:rPr b="1"/>
              <a:t>Identity</a:t>
            </a:r>
            <a:r>
              <a:rPr/>
              <a:t> - It is the name given to the class.</a:t>
            </a:r>
          </a:p>
          <a:p>
            <a:pPr lvl="0"/>
            <a:r>
              <a:rPr b="1"/>
              <a:t>State</a:t>
            </a:r>
            <a:r>
              <a:rPr/>
              <a:t> - Represents data values that are associated with an object.</a:t>
            </a:r>
          </a:p>
          <a:p>
            <a:pPr lvl="0"/>
            <a:r>
              <a:rPr b="1"/>
              <a:t>Behavior</a:t>
            </a:r>
            <a:r>
              <a:rPr/>
              <a:t> - Represents actions can be performed by an object.</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Java Classes</a:t>
            </a:r>
          </a:p>
        </p:txBody>
      </p:sp>
      <p:pic>
        <p:nvPicPr>
          <p:cNvPr descr="fig:  assets/java-class.jpg" id="0" name="Picture 1"/>
          <p:cNvPicPr>
            <a:picLocks noGrp="1" noChangeAspect="1"/>
          </p:cNvPicPr>
          <p:nvPr/>
        </p:nvPicPr>
        <p:blipFill>
          <a:blip r:embed="rId2"/>
          <a:stretch>
            <a:fillRect/>
          </a:stretch>
        </p:blipFill>
        <p:spPr bwMode="auto">
          <a:xfrm>
            <a:off x="3568700" y="1473200"/>
            <a:ext cx="5105400" cy="290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In java, we use the keyword class to create a class. A class in java contains properties as variables and behaviors as methods. Following is the syntax of class in the java.</a:t>
            </a:r>
          </a:p>
          <a:p>
            <a:pPr lvl="0" indent="0" marL="0">
              <a:buNone/>
            </a:pPr>
            <a:r>
              <a:rPr>
                <a:latin typeface="Courier"/>
              </a:rPr>
              <a:t>Java linenums="1" class &lt;ClassName&gt;{     data members declaration;     methods defination; }</a:t>
            </a:r>
          </a:p>
          <a:p>
            <a:pPr lvl="0" indent="0" marL="0">
              <a:buNone/>
            </a:pPr>
            <a:r>
              <a:rPr/>
              <a:t>Here, fields (variables) and methods represent the state and behavior of the object respectively.</a:t>
            </a:r>
          </a:p>
          <a:p>
            <a:pPr lvl="0"/>
            <a:r>
              <a:rPr/>
              <a:t>fields are used to store data</a:t>
            </a:r>
          </a:p>
          <a:p>
            <a:pPr lvl="0"/>
            <a:r>
              <a:rPr/>
              <a:t>methods are used to perform some operations</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A class is a blueprint for the object. Before we create an object, we first need to define the class.</a:t>
            </a:r>
          </a:p>
          <a:p>
            <a:pPr lvl="0"/>
            <a:r>
              <a:rPr/>
              <a:t>We can think of the class as a sketch (prototype) of a house. It contains all the details about the floors, doors, windows, etc. Based on these descriptions we build the house. House is the object.</a:t>
            </a:r>
          </a:p>
          <a:p>
            <a:pPr lvl="0"/>
            <a:r>
              <a:rPr/>
              <a:t>Since many houses can be made from the same description, we can create many objects from a class.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2-How the project leader understood it.</a:t>
            </a:r>
          </a:p>
        </p:txBody>
      </p:sp>
      <p:pic>
        <p:nvPicPr>
          <p:cNvPr descr="fig:  assets/2022-02-20-23-34-50-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The ClassName must begin with an alphabet, and the Upper-case letter is preferred.</a:t>
            </a:r>
          </a:p>
          <a:p>
            <a:pPr lvl="0"/>
            <a:r>
              <a:rPr/>
              <a:t>The ClassName must follow all naming rules.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 Java linenums=“1” class Bicycle {</a:t>
            </a:r>
          </a:p>
          <a:p>
            <a:pPr lvl="0" indent="0" marL="0">
              <a:buNone/>
            </a:pPr>
            <a:r>
              <a:rPr/>
              <a:t>// state or field private int gear = 5;</a:t>
            </a:r>
          </a:p>
          <a:p>
            <a:pPr lvl="0" indent="0" marL="0">
              <a:buNone/>
            </a:pPr>
            <a:r>
              <a:rPr/>
              <a:t>// behavior or method public void braking() { System.out.println(“Working of Braking”); } }</a:t>
            </a:r>
          </a:p>
          <a:p>
            <a:pPr lvl="0" indent="0">
              <a:buNone/>
            </a:pPr>
            <a:r>
              <a:rPr>
                <a:latin typeface="Courier"/>
              </a:rPr>
              <a:t>
In the above example, we have created a class named Bicycle. It contains a field named gear and a method named braking().
---
### Creating a Class
Here, Bicycle is a prototype. Now, we can create any number of bicycles using the prototype. And, all the bicycles will share the fields and methods of the prototype.
---
### Creating an Object
In java, an object is an instance of a class. When an object of a class is created, the class is said to be instantiated. All the objects that are created using a single class have the same properties and methods. But the value of properties is different for every object. Following is the syntax of class in the java.
``` Java linenums="1"
&lt;ClassName&gt; &lt;objectName&gt; = new &lt;ClassName&gt;( );</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a:r>
              <a:rPr/>
              <a:t>The objectName must begin with an alphabet, and a Lower-case letter is preferred.</a:t>
            </a:r>
          </a:p>
          <a:p>
            <a:pPr lvl="0"/>
            <a:r>
              <a:rPr/>
              <a:t>The objectName must follow all naming rules.</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indent="0" marL="0">
              <a:buNone/>
            </a:pPr>
            <a:r>
              <a:rPr/>
              <a:t>An object is called an instance of a class. For example, suppose Bicycle is a class then MountainBicycle, SportsBicycle, TouringBicycle, etc can be considered as objects of the class.</a:t>
            </a:r>
          </a:p>
          <a:p>
            <a:pPr lvl="0" indent="0" marL="0">
              <a:buNone/>
            </a:pPr>
            <a:r>
              <a:rPr/>
              <a:t>``` Java linenums=“1” className object = new className();</a:t>
            </a:r>
          </a:p>
          <a:p>
            <a:pPr lvl="0" indent="0" marL="0">
              <a:buNone/>
            </a:pPr>
            <a:r>
              <a:rPr/>
              <a:t>// for Bicycle class Bicycle sportsBicycle = new Bicycle();</a:t>
            </a:r>
          </a:p>
          <a:p>
            <a:pPr lvl="0" indent="0" marL="0">
              <a:buNone/>
            </a:pPr>
            <a:r>
              <a:rPr/>
              <a:t>Bicycle touringBicycle = new Bicycle();</a:t>
            </a:r>
          </a:p>
          <a:p>
            <a:pPr lvl="0" indent="0">
              <a:buNone/>
            </a:pPr>
            <a:r>
              <a:rPr>
                <a:latin typeface="Courier"/>
              </a:rPr>
              <a:t>
We have used the new keyword along with the constructor of the class to create an object. Constructors are similar to methods and have the same name as the class. For example, Bicycle() is the constructor of the Bicycle class. 
---
### Creating an Object
Here, sportsBicycle and touringBicycle are the names of objects. We can use them to access fields and methods of the class.
---
### Access Members of a Class
sportsBicycle.gear - access the field gear
sportsBicycle.braking() - access the method braking()
``` Java linenums="1"
class Bicycle {
  // field of class
  int gear = 5;
  // method of class
  void braking() {
    ...
  }
}
// create object
Bicycle sportsBicycle = new Bicycle();
// access field and method
sportsBicycle.gear;
sportsBicycle.braking();</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Class and Objects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 method to turnoff the light void turnOff() { isOn = false; System.out.println(“Light on?” + isOn); } }</a:t>
            </a:r>
          </a:p>
          <a:p>
            <a:pPr lvl="0" indent="0">
              <a:buNone/>
            </a:pPr>
            <a:r>
              <a:rPr>
                <a:latin typeface="Courier"/>
              </a:rPr>
              <a:t>
---
### Example: Java Class and Objects
``` Java linenums="1"
class Main {
  public static void main(String[] args) {
    // create objects led and halogen
    Lamp led = new Lamp();
    Lamp halogen = new Lamp();
    // turn on the light by
    // calling method turnOn()
    led.turnOn();
    // turn off the light by
    // calling method turnOff()
    halogen.turnOff();
  }
}</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Note that in the previous example, we have created objects inside another class and accessed the members from that class.</a:t>
            </a:r>
          </a:p>
          <a:p>
            <a:pPr lvl="0" indent="0" marL="0">
              <a:buNone/>
            </a:pPr>
            <a:r>
              <a:rPr/>
              <a:t>However, we can also create objects inside the same class.</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public static void main(String[] args) {</a:t>
            </a:r>
          </a:p>
          <a:p>
            <a:pPr lvl="0" indent="0">
              <a:buNone/>
            </a:pPr>
            <a:r>
              <a:rPr>
                <a:latin typeface="Courier"/>
              </a:rPr>
              <a:t>// create an object of Lamp
Lamp led = new Lamp();
// access method using object
led.turnOn();</a:t>
            </a:r>
          </a:p>
          <a:p>
            <a:pPr lvl="0" indent="0" marL="0">
              <a:buNone/>
            </a:pPr>
            <a:r>
              <a:rPr/>
              <a:t>} }</a:t>
            </a:r>
          </a:p>
          <a:p>
            <a:pPr lvl="0" indent="0">
              <a:buNone/>
            </a:pPr>
            <a:r>
              <a:rPr>
                <a:latin typeface="Courier"/>
              </a:rPr>
              <a:t>
---
## **Java Methods**
---
### Java Methods
A method is a block of statements under a name that gets executes only when it is called. Every method is used to perform a specific task. The major advantage of methods is code re-usability (define the code once, and use it many times).
---
### Java Methods
In a java programming language, a method defined as a behavior of an object. That means, every method in java must belong to a class.
Every method in java must be declared inside a class.
---
### Java Methods
Every method declaration has the following characteristics.
- **returnType** - Specifies the data type of a return value.
- **name** - Specifies a unique name to identify it.
- **parameters** - The data values it may accept or recieve.
- **{ }** - Defienes the block belongs to the method.
---
### Creating a method
A method is created inside the class and it may be created with any access specifier. However, specifying access specifier is optional.
Following is the syntax for creating methods in java.
``` Java linenums="1"
class &lt;ClassName&gt;{
    &lt;accessSpecifier&gt; &lt;returnType&gt; &lt;methodName&gt;( parameters ){
        ...
        block of statements;
        ...
    }
}</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indent="0" marL="0">
              <a:buNone/>
            </a:pPr>
            <a:r>
              <a:rPr>
                <a:latin typeface="Courier"/>
              </a:rPr>
              <a:t>Java linenums="1" modifier static returnType nameOfMethod (parameter1, parameter2, ...) {   // method body }</a:t>
            </a:r>
          </a:p>
          <a:p>
            <a:pPr lvl="0" indent="0" marL="0">
              <a:buNone/>
            </a:pPr>
            <a:r>
              <a:rPr b="1"/>
              <a:t>modifier</a:t>
            </a:r>
            <a:r>
              <a:rPr/>
              <a:t> - It defines access types whether the method is public, private, and so on. </a:t>
            </a:r>
            <a:r>
              <a:rPr b="1"/>
              <a:t>static</a:t>
            </a:r>
            <a:r>
              <a:rPr/>
              <a:t> - If we use the static keyword, it can be accessed without creating objects.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a:r>
              <a:rPr/>
              <a:t>The methodName must begin with an alphabet, and the Lower-case letter is preferred.</a:t>
            </a:r>
          </a:p>
          <a:p>
            <a:pPr lvl="0"/>
            <a:r>
              <a:rPr/>
              <a:t>The methodName must follow all naming rules.</a:t>
            </a:r>
          </a:p>
          <a:p>
            <a:pPr lvl="0"/>
            <a:r>
              <a:rPr/>
              <a:t>If you don’t want to pass parameters, we ignore it.</a:t>
            </a:r>
          </a:p>
          <a:p>
            <a:pPr lvl="0"/>
            <a:r>
              <a:rPr/>
              <a:t>If a method defined with return type other than void, it must contain the return statement, otherwise, it may be ignored.</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indent="0" marL="0">
              <a:buNone/>
            </a:pPr>
            <a:r>
              <a:rPr/>
              <a:t>In java, a method call precedes with the object name of the class to which it belongs and a dot operator. It may call directly if the method defined with the static modifier. Every method call must be made, as to the method name with parentheses (), and it must terminate with a semicolon.</a:t>
            </a:r>
          </a:p>
          <a:p>
            <a:pPr lvl="0" indent="0" marL="0">
              <a:buNone/>
            </a:pPr>
            <a:r>
              <a:rPr>
                <a:latin typeface="Courier"/>
              </a:rPr>
              <a:t>Java linenums="1" &lt;objectName&gt;.&lt;methodName&gt;( actualArguments );</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How the analyst designed it</a:t>
            </a:r>
          </a:p>
        </p:txBody>
      </p:sp>
      <p:pic>
        <p:nvPicPr>
          <p:cNvPr descr="fig:  assets/2022-02-20-23-35-22-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a:r>
              <a:rPr/>
              <a:t>The method call must pass the values to parameters if it has.</a:t>
            </a:r>
          </a:p>
          <a:p>
            <a:pPr lvl="0"/>
            <a:r>
              <a:rPr/>
              <a:t>If the method has a return type, we must provide the receiver.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 : Example</a:t>
            </a:r>
          </a:p>
          <a:p>
            <a:pPr lvl="0" indent="0" marL="0">
              <a:buNone/>
            </a:pPr>
            <a:r>
              <a:rPr/>
              <a:t>``` Java linenums=“1” import java.util.Scanner; public class JavaMethodsExample { int sNo; String name; Scanner read = new Scanner(System.in);</a:t>
            </a:r>
          </a:p>
          <a:p>
            <a:pPr lvl="0" indent="0">
              <a:buNone/>
            </a:pPr>
            <a:r>
              <a:rPr>
                <a:latin typeface="Courier"/>
              </a:rPr>
              <a:t>void readData() {
    System.out.print("Enter Serial Number: ");
    sNo = read.nextInt();
    System.out.print("Enter the Name: ");
    name = read.next();
}
static void showData(int sNo, String name) {
    System.out.println("Hello, " + name + "! your serial number is " + sNo);
}</a:t>
            </a:r>
          </a:p>
          <a:p>
            <a:pPr lvl="0" indent="0" marL="0">
              <a:buNone/>
            </a:pPr>
            <a:r>
              <a:rPr/>
              <a:t>…</a:t>
            </a:r>
          </a:p>
          <a:p>
            <a:pPr lvl="0" indent="0">
              <a:buNone/>
            </a:pPr>
            <a:r>
              <a:rPr>
                <a:latin typeface="Courier"/>
              </a:rPr>
              <a:t>
---
### Calling a Method : Example
``` Java linenums="1"
...
    public static void main(String[] args) {
        JavaMethodsExample obj = new JavaMethodsExample();
        obj.readData();   // method call using object
        showData(obj.sNo, obj.name);  // method call without using object
    }
}</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a:t>
            </a:r>
          </a:p>
          <a:p>
            <a:pPr lvl="0" indent="0" marL="0">
              <a:buNone/>
            </a:pPr>
            <a:r>
              <a:rPr/>
              <a:t>In java, a method can be defined with a variable number of arguments. That means creating a method that receives any number of arguments of the same data type.</a:t>
            </a:r>
          </a:p>
          <a:p>
            <a:pPr lvl="0" indent="0" marL="0">
              <a:buNone/>
            </a:pPr>
            <a:r>
              <a:rPr>
                <a:latin typeface="Courier"/>
              </a:rPr>
              <a:t>Java linenums="1" &lt;returnType&gt; &lt;methodName&gt;(dataType...parameterName);</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 : Example</a:t>
            </a:r>
          </a:p>
          <a:p>
            <a:pPr lvl="0" indent="0" marL="0">
              <a:buNone/>
            </a:pPr>
            <a:r>
              <a:rPr/>
              <a:t>``` Java linenums=“1” public class JavaMethodWithVariableArgs {</a:t>
            </a:r>
          </a:p>
          <a:p>
            <a:pPr lvl="0" indent="0">
              <a:buNone/>
            </a:pPr>
            <a:r>
              <a:rPr>
                <a:latin typeface="Courier"/>
              </a:rPr>
              <a:t>void diaplay(int...list) {
    System.out.println("\nNumber of arguments: " + list.length);
    for(int i : list) {
        System.out.print(i + "\t");
    }
}</a:t>
            </a:r>
          </a:p>
          <a:p>
            <a:pPr lvl="0" indent="0" marL="0">
              <a:buNone/>
            </a:pPr>
            <a:r>
              <a:rPr/>
              <a:t>…</a:t>
            </a:r>
          </a:p>
          <a:p>
            <a:pPr lvl="0" indent="0">
              <a:buNone/>
            </a:pPr>
            <a:r>
              <a:rPr>
                <a:latin typeface="Courier"/>
              </a:rPr>
              <a:t>
---
### Variable arguments of a method : Example
``` Java linenums="1"
...
    public static void main(String[] args) {
        JavaMethodWithVariableArgs obj = new JavaMethodWithVariableArgs();
        obj.diaplay(1, 2);
        obj.diaplay(10, 20, 30, 40, 50);
    }
}</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Normal Method Example</a:t>
            </a:r>
          </a:p>
          <a:p>
            <a:pPr lvl="0" indent="0" marL="0">
              <a:buNone/>
            </a:pPr>
            <a:r>
              <a:rPr/>
              <a:t>``` Java linenums=“1” class Main {</a:t>
            </a:r>
          </a:p>
          <a:p>
            <a:pPr lvl="0" indent="0" marL="0">
              <a:buNone/>
            </a:pPr>
            <a:r>
              <a:rPr/>
              <a:t>// create a method public int addNumbers(int a, int b) { int sum = a + b; // return value return sum; }</a:t>
            </a:r>
          </a:p>
          <a:p>
            <a:pPr lvl="0" indent="0" marL="0">
              <a:buNone/>
            </a:pPr>
            <a:r>
              <a:rPr/>
              <a:t>public static void main(String[] args) {</a:t>
            </a:r>
          </a:p>
          <a:p>
            <a:pPr lvl="0" indent="0">
              <a:buNone/>
            </a:pPr>
            <a:r>
              <a:rPr>
                <a:latin typeface="Courier"/>
              </a:rPr>
              <a:t>int num1 = 25;
int num2 = 15;
// create an object of Main
Main obj = new Main();
// calling method
int result = obj.addNumbers(num1, num2);
System.out.println("Sum is: " + result);</a:t>
            </a:r>
          </a:p>
          <a:p>
            <a:pPr lvl="0" indent="0" marL="0">
              <a:buNone/>
            </a:pPr>
            <a:r>
              <a:rPr/>
              <a:t>} }</a:t>
            </a:r>
          </a:p>
          <a:p>
            <a:pPr lvl="0" indent="0">
              <a:buNone/>
            </a:pPr>
            <a:r>
              <a:rPr>
                <a:latin typeface="Courier"/>
              </a:rPr>
              <a:t>
---
### Java Static Method Example
``` Java linenums="1"
class Main {
// create a method
  public static int square(int num) {
    // return statement
    return num * num;
  }
  public static void main(String[] args) {
    int result;
    // call the method
    // store returned value to result
    result = square(10);
    System.out.println("Squared value of 10 is: " + result);
  }
}</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Method Parameters</a:t>
            </a:r>
          </a:p>
          <a:p>
            <a:pPr lvl="0" indent="0" marL="0">
              <a:buNone/>
            </a:pPr>
            <a:r>
              <a:rPr/>
              <a:t>``` Java linenums=“1” class Main {</a:t>
            </a:r>
          </a:p>
          <a:p>
            <a:pPr lvl="0" indent="0" marL="0">
              <a:buNone/>
            </a:pPr>
            <a:r>
              <a:rPr/>
              <a:t>// method with no parameter public void display1() { System.out.println(“Method without parameter”); }</a:t>
            </a:r>
          </a:p>
          <a:p>
            <a:pPr lvl="0" indent="0" marL="0">
              <a:buNone/>
            </a:pPr>
            <a:r>
              <a:rPr/>
              <a:t>// method with single parameter public void display2(int a) { System.out.println(“Method with a single parameter:” + a); }</a:t>
            </a:r>
          </a:p>
          <a:p>
            <a:pPr lvl="0" indent="0" marL="0">
              <a:buNone/>
            </a:pPr>
            <a:r>
              <a:rPr/>
              <a:t>public static void main(String[] args) {</a:t>
            </a:r>
          </a:p>
          <a:p>
            <a:pPr lvl="0" indent="0">
              <a:buNone/>
            </a:pPr>
            <a:r>
              <a:rPr>
                <a:latin typeface="Courier"/>
              </a:rPr>
              <a:t>// create an object of Main
Main obj = new Main();
// calling method with no parameter
obj.display1();
// calling method with the single parameter
obj.display2(24);</a:t>
            </a:r>
          </a:p>
          <a:p>
            <a:pPr lvl="0" indent="0" marL="0">
              <a:buNone/>
            </a:pPr>
            <a:r>
              <a:rPr/>
              <a:t>} }</a:t>
            </a:r>
          </a:p>
          <a:p>
            <a:pPr lvl="0" indent="0">
              <a:buNone/>
            </a:pPr>
            <a:r>
              <a:rPr>
                <a:latin typeface="Courier"/>
              </a:rPr>
              <a:t>
---
## **Java Method Overloading**
---
### Java Method Overloading
two or more methods may have the same name if they differ in parameters (different number of parameters, different types of parameters, or both). These methods are called overloaded methods and this feature is called method overloading.
---
### Java Method Overloading
``` Java linenums="1"
void func() { ... }
void func(int a) { ... }
float func(double a) { ... }
float func(int a, float b) { ... }</a:t>
            </a:r>
          </a:p>
          <a:p>
            <a:pPr lvl="0" indent="0" marL="0">
              <a:buNone/>
            </a:pPr>
            <a:r>
              <a:rPr b="1"/>
              <a:t>Note</a:t>
            </a:r>
            <a:r>
              <a:rPr/>
              <a:t>: The return types of the above methods are not the same. It is because method overloading is not associated with return types. Overloaded methods may have the same or different return types, but they must differ in parameters.</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method overloading?</a:t>
            </a:r>
          </a:p>
          <a:p>
            <a:pPr lvl="0" indent="0" marL="0">
              <a:buNone/>
            </a:pPr>
            <a:r>
              <a:rPr/>
              <a:t>Suppose, you have to perform the addition of given numbers but there can be any number of arguments (let’s say either 2 or 3 arguments for simplicity).</a:t>
            </a:r>
          </a:p>
          <a:p>
            <a:pPr lvl="0" indent="0" marL="0">
              <a:buNone/>
            </a:pPr>
            <a:r>
              <a:rPr/>
              <a:t>In order to accomplish the task, you can create two methods sum2num(int, int) and sum3num(int, int, int) for two and three parameters respectively. However, other programmers, as well as you in the future may get confused as the behavior of both methods are the same but they differ by name.</a:t>
            </a:r>
          </a:p>
          <a:p>
            <a:pPr lvl="0" indent="0" marL="0">
              <a:buNone/>
            </a:pPr>
            <a:r>
              <a:rPr/>
              <a:t>The better way to accomplish this task is by overloading methods. And, depending upon the argument passed, one of the overloaded methods is called. This helps to increase the readability of the program.</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How to perform method overloading in Java?</a:t>
            </a:r>
          </a:p>
          <a:p>
            <a:pPr lvl="0"/>
            <a:r>
              <a:rPr/>
              <a:t>Overloading by changing the number of parameters</a:t>
            </a:r>
          </a:p>
          <a:p>
            <a:pPr lvl="0" indent="0" marL="0">
              <a:buNone/>
            </a:pPr>
            <a:r>
              <a:rPr/>
              <a:t>``` Java linenums=“1” class MethodOverloading { private static void display(int a){ System.out.println(“Arguments:” + a); }</a:t>
            </a:r>
          </a:p>
          <a:p>
            <a:pPr lvl="0" indent="0">
              <a:buNone/>
            </a:pPr>
            <a:r>
              <a:rPr>
                <a:latin typeface="Courier"/>
              </a:rPr>
              <a:t>private static void display(int a, int b){
    System.out.println("Arguments: " + a + " and " + b);
}
public static void main(String[] args) {
    display(1);
    display(1, 4);
}</a:t>
            </a:r>
          </a:p>
          <a:p>
            <a:pPr lvl="0" indent="0" marL="0">
              <a:buNone/>
            </a:pPr>
            <a:r>
              <a:rPr/>
              <a:t>}</a:t>
            </a:r>
          </a:p>
          <a:p>
            <a:pPr lvl="0" indent="0">
              <a:buNone/>
            </a:pPr>
            <a:r>
              <a:rPr>
                <a:latin typeface="Courier"/>
              </a:rPr>
              <a:t>
---
### How to perform method overloading in Java?
- Method Overloading by changing the data type of parameters
``` Java linenums="1"
class MethodOverloading {
    // this method accepts int
    private static void display(int a){
        System.out.println("Got Integer data.");
    }
    // this method  accepts String object
    private static void display(String a){
        System.out.println("Got String object.");
    }
    public static void main(String[] args) {
        display(1);
        display("Hello");
    }
}</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Overloading Example</a:t>
            </a:r>
          </a:p>
          <a:p>
            <a:pPr lvl="0" indent="0" marL="0">
              <a:buNone/>
            </a:pPr>
            <a:r>
              <a:rPr/>
              <a:t>``` Java linenums=“1” class HelperService {</a:t>
            </a:r>
          </a:p>
          <a:p>
            <a:pPr lvl="0" indent="0">
              <a:buNone/>
            </a:pPr>
            <a:r>
              <a:rPr>
                <a:latin typeface="Courier"/>
              </a:rPr>
              <a:t>private String formatNumber(int value) {
    return String.format("%d", value);
}
private String formatNumber(double value) {
    return String.format("%.3f", value);
}
private String formatNumber(String value) {
    return String.format("%.2f", Double.parseDouble(value));
}
public static void main(String[] args) {
    HelperService hs = new HelperService();
    System.out.println(hs.formatNumber(500));
    System.out.println(hs.formatNumber(89.9934));
    System.out.println(hs.formatNumber("550"));
}</a:t>
            </a:r>
          </a:p>
          <a:p>
            <a:pPr lvl="0" indent="0" marL="0">
              <a:buNone/>
            </a:pPr>
            <a:r>
              <a:rPr/>
              <a:t>}</a:t>
            </a:r>
          </a:p>
          <a:p>
            <a:pPr lvl="0" indent="0">
              <a:buNone/>
            </a:pPr>
            <a:r>
              <a:rPr>
                <a:latin typeface="Courier"/>
              </a:rPr>
              <a:t>
---
## **Java Constructor**
---
### Java Constructor
A constructor is a special method of a class that has the same name as the class name. The constructor gets executes automatically on object creation. It does not require the explicit method call. A constructor may have parameters and access specifiers too. In java, if you do not provide any constructor the compiler automatically creates a default constructor.
---
### Java Constructor
A constructor can not have return value.
``` Java linenums="1"
public class ConstructorExample {
    ConstructorExample() {
        System.out.println("Object created!");
    }
    public static void main(String[] args) {
        ConstructorExample obj1 = new ConstructorExample();
        ConstructorExample obj2 = new ConstructorExample();
    }
}</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Constructor</a:t>
            </a:r>
          </a:p>
          <a:p>
            <a:pPr lvl="0" indent="0" marL="0">
              <a:buNone/>
            </a:pPr>
            <a:r>
              <a:rPr/>
              <a:t>In Java, constructors can be divided into 3 types:</a:t>
            </a:r>
          </a:p>
          <a:p>
            <a:pPr lvl="0"/>
            <a:r>
              <a:rPr/>
              <a:t>No-Arg Constructor</a:t>
            </a:r>
          </a:p>
          <a:p>
            <a:pPr lvl="0"/>
            <a:r>
              <a:rPr/>
              <a:t>Parameterized Constructor</a:t>
            </a:r>
          </a:p>
          <a:p>
            <a:pPr lvl="0"/>
            <a:r>
              <a:rPr/>
              <a:t>Default Constructor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4-How the programmer wrote it</a:t>
            </a:r>
          </a:p>
        </p:txBody>
      </p:sp>
      <p:pic>
        <p:nvPicPr>
          <p:cNvPr descr="fig:  assets/2022-02-20-23-35-36-image.png" id="0" name="Picture 1"/>
          <p:cNvPicPr>
            <a:picLocks noGrp="1" noChangeAspect="1"/>
          </p:cNvPicPr>
          <p:nvPr/>
        </p:nvPicPr>
        <p:blipFill>
          <a:blip r:embed="rId2"/>
          <a:stretch>
            <a:fillRect/>
          </a:stretch>
        </p:blipFill>
        <p:spPr bwMode="auto">
          <a:xfrm>
            <a:off x="4762500" y="266700"/>
            <a:ext cx="27178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No-Arg Constructors</a:t>
            </a:r>
          </a:p>
          <a:p>
            <a:pPr lvl="0"/>
            <a:r>
              <a:rPr/>
              <a:t>Java private no-arg constructor</a:t>
            </a:r>
          </a:p>
          <a:p>
            <a:pPr lvl="0" indent="0" marL="0">
              <a:buNone/>
            </a:pPr>
            <a:r>
              <a:rPr/>
              <a:t>``` Java linenums=“1” class Main {</a:t>
            </a:r>
          </a:p>
          <a:p>
            <a:pPr lvl="0" indent="0" marL="0">
              <a:buNone/>
            </a:pPr>
            <a:r>
              <a:rPr/>
              <a:t>int i;</a:t>
            </a:r>
          </a:p>
          <a:p>
            <a:pPr lvl="0" indent="0" marL="0">
              <a:buNone/>
            </a:pPr>
            <a:r>
              <a:rPr/>
              <a:t>// constructor with no parameter private Main() { i = 5; System.out.println(“Constructor is called”); }</a:t>
            </a:r>
          </a:p>
          <a:p>
            <a:pPr lvl="0" indent="0" marL="0">
              <a:buNone/>
            </a:pPr>
            <a:r>
              <a:rPr/>
              <a:t>public static void main(String[] args) {</a:t>
            </a:r>
          </a:p>
          <a:p>
            <a:pPr lvl="0" indent="0">
              <a:buNone/>
            </a:pPr>
            <a:r>
              <a:rPr>
                <a:latin typeface="Courier"/>
              </a:rPr>
              <a:t>// calling the constructor without any parameter
Main obj = new Main();
System.out.println("Value of i: " + obj.i);</a:t>
            </a:r>
          </a:p>
          <a:p>
            <a:pPr lvl="0" indent="0" marL="0">
              <a:buNone/>
            </a:pPr>
            <a:r>
              <a:rPr/>
              <a:t>} }</a:t>
            </a:r>
          </a:p>
          <a:p>
            <a:pPr lvl="0" indent="0">
              <a:buNone/>
            </a:pPr>
            <a:r>
              <a:rPr>
                <a:latin typeface="Courier"/>
              </a:rPr>
              <a:t>
---
### Java No-Arg Constructors
- Java public no-arg constructor
``` Java linenums="1"
class Company {
  String name;
  // public constructor
  public Company() {
    name = "My Company";
  }
}
class Main {
  public static void main(String[] args) {
    // object is created in another class
    Company obj = new Company();
    System.out.println("Company name = " + obj.name);
  }
}</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Parameterized Constructor</a:t>
            </a:r>
          </a:p>
          <a:p>
            <a:pPr lvl="0" indent="0" marL="0">
              <a:buNone/>
            </a:pPr>
            <a:r>
              <a:rPr/>
              <a:t>``` Java linenums=“1” class Main {</a:t>
            </a:r>
          </a:p>
          <a:p>
            <a:pPr lvl="0" indent="0" marL="0">
              <a:buNone/>
            </a:pPr>
            <a:r>
              <a:rPr/>
              <a:t>String languages;</a:t>
            </a:r>
          </a:p>
          <a:p>
            <a:pPr lvl="0" indent="0" marL="0">
              <a:buNone/>
            </a:pPr>
            <a:r>
              <a:rPr/>
              <a:t>// constructor accepting single value Main(String lang) { languages = lang; System.out.println(languages + ” Programming Language”); }</a:t>
            </a:r>
          </a:p>
          <a:p>
            <a:pPr lvl="0" indent="0" marL="0">
              <a:buNone/>
            </a:pPr>
            <a:r>
              <a:rPr/>
              <a:t>public static void main(String[] args) {</a:t>
            </a:r>
          </a:p>
          <a:p>
            <a:pPr lvl="0" indent="0">
              <a:buNone/>
            </a:pPr>
            <a:r>
              <a:rPr>
                <a:latin typeface="Courier"/>
              </a:rPr>
              <a:t>// call constructor by passing a single value
Main obj1 = new Main("Java");
Main obj2 = new Main("Python");
Main obj3 = new Main("C");</a:t>
            </a:r>
          </a:p>
          <a:p>
            <a:pPr lvl="0" indent="0" marL="0">
              <a:buNone/>
            </a:pPr>
            <a:r>
              <a:rPr/>
              <a:t>} }</a:t>
            </a:r>
          </a:p>
          <a:p>
            <a:pPr lvl="0" indent="0">
              <a:buNone/>
            </a:pPr>
            <a:r>
              <a:rPr>
                <a:latin typeface="Courier"/>
              </a:rPr>
              <a:t>
---
### Java Default Constructor
``` Java linenums="1"
class Main {
  int a;
  boolean b;
  public static void main(String[] args) {
    // A default constructor is called
    Main obj = new Main();
    System.out.println("Default Value:");
    System.out.println("a = " + obj.a);
    System.out.println("b = " + obj.b);
  }
}</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Java Default Values</a:t>
                </a:r>
              </a:p>
              <a:p>
                <a:pPr lvl="0" indent="0" marL="0">
                  <a:buNone/>
                </a:pPr>
                <a:r>
                  <a:rPr/>
                  <a:t>The default constructor initializes any uninitialized instance variables with default values.</a:t>
                </a:r>
              </a:p>
              <a:p>
                <a:pPr lvl="0" indent="0" marL="0">
                  <a:buNone/>
                </a:pPr>
                <a:r>
                  <a:rPr b="1"/>
                  <a:t>Type</a:t>
                </a:r>
                <a:r>
                  <a:rPr/>
                  <a:t> </a:t>
                </a:r>
                <a14:m>
                  <m:oMath xmlns:m="http://schemas.openxmlformats.org/officeDocument/2006/math">
                    <m:r>
                      <m:rPr>
                        <m:sty m:val="p"/>
                      </m:rPr>
                      <m:t>⇒</m:t>
                    </m:r>
                  </m:oMath>
                </a14:m>
                <a:r>
                  <a:rPr/>
                  <a:t> </a:t>
                </a:r>
                <a:r>
                  <a:rPr b="1"/>
                  <a:t>Default Value</a:t>
                </a:r>
                <a:r>
                  <a:rPr/>
                  <a:t> </a:t>
                </a:r>
                <a:r>
                  <a:rPr i="1"/>
                  <a:t>boolean</a:t>
                </a:r>
                <a:r>
                  <a:rPr/>
                  <a:t> </a:t>
                </a:r>
                <a14:m>
                  <m:oMath xmlns:m="http://schemas.openxmlformats.org/officeDocument/2006/math">
                    <m:r>
                      <m:rPr>
                        <m:sty m:val="p"/>
                      </m:rPr>
                      <m:t>⇒</m:t>
                    </m:r>
                  </m:oMath>
                </a14:m>
                <a:r>
                  <a:rPr/>
                  <a:t> false </a:t>
                </a:r>
                <a:r>
                  <a:rPr i="1"/>
                  <a:t>byte</a:t>
                </a:r>
                <a:r>
                  <a:rPr/>
                  <a:t> </a:t>
                </a:r>
                <a14:m>
                  <m:oMath xmlns:m="http://schemas.openxmlformats.org/officeDocument/2006/math">
                    <m:r>
                      <m:rPr>
                        <m:sty m:val="p"/>
                      </m:rPr>
                      <m:t>⇒</m:t>
                    </m:r>
                  </m:oMath>
                </a14:m>
                <a:r>
                  <a:rPr/>
                  <a:t> 0 </a:t>
                </a:r>
                <a:r>
                  <a:rPr i="1"/>
                  <a:t>short</a:t>
                </a:r>
                <a:r>
                  <a:rPr/>
                  <a:t> </a:t>
                </a:r>
                <a14:m>
                  <m:oMath xmlns:m="http://schemas.openxmlformats.org/officeDocument/2006/math">
                    <m:r>
                      <m:rPr>
                        <m:sty m:val="p"/>
                      </m:rPr>
                      <m:t>⇒</m:t>
                    </m:r>
                  </m:oMath>
                </a14:m>
                <a:r>
                  <a:rPr/>
                  <a:t> 0 </a:t>
                </a:r>
                <a:r>
                  <a:rPr i="1"/>
                  <a:t>int</a:t>
                </a:r>
                <a:r>
                  <a:rPr/>
                  <a:t> </a:t>
                </a:r>
                <a14:m>
                  <m:oMath xmlns:m="http://schemas.openxmlformats.org/officeDocument/2006/math">
                    <m:r>
                      <m:rPr>
                        <m:sty m:val="p"/>
                      </m:rPr>
                      <m:t>⇒</m:t>
                    </m:r>
                  </m:oMath>
                </a14:m>
                <a:r>
                  <a:rPr/>
                  <a:t> 0 </a:t>
                </a:r>
                <a:r>
                  <a:rPr i="1"/>
                  <a:t>long</a:t>
                </a:r>
                <a:r>
                  <a:rPr/>
                  <a:t> </a:t>
                </a:r>
                <a14:m>
                  <m:oMath xmlns:m="http://schemas.openxmlformats.org/officeDocument/2006/math">
                    <m:r>
                      <m:rPr>
                        <m:sty m:val="p"/>
                      </m:rPr>
                      <m:t>⇒</m:t>
                    </m:r>
                  </m:oMath>
                </a14:m>
                <a:r>
                  <a:rPr/>
                  <a:t> 0L </a:t>
                </a:r>
                <a:r>
                  <a:rPr i="1"/>
                  <a:t>char</a:t>
                </a:r>
                <a:r>
                  <a:rPr/>
                  <a:t> </a:t>
                </a:r>
                <a14:m>
                  <m:oMath xmlns:m="http://schemas.openxmlformats.org/officeDocument/2006/math">
                    <m:r>
                      <m:rPr>
                        <m:sty m:val="p"/>
                      </m:rPr>
                      <m:t>⇒</m:t>
                    </m:r>
                  </m:oMath>
                </a14:m>
                <a:r>
                  <a:rPr/>
                  <a:t> 000 </a:t>
                </a:r>
                <a:r>
                  <a:rPr i="1"/>
                  <a:t>float</a:t>
                </a:r>
                <a:r>
                  <a:rPr/>
                  <a:t> </a:t>
                </a:r>
                <a14:m>
                  <m:oMath xmlns:m="http://schemas.openxmlformats.org/officeDocument/2006/math">
                    <m:r>
                      <m:rPr>
                        <m:sty m:val="p"/>
                      </m:rPr>
                      <m:t>⇒</m:t>
                    </m:r>
                  </m:oMath>
                </a14:m>
                <a:r>
                  <a:rPr/>
                  <a:t> 0.0f </a:t>
                </a:r>
                <a:r>
                  <a:rPr i="1"/>
                  <a:t>double</a:t>
                </a:r>
                <a:r>
                  <a:rPr/>
                  <a:t> </a:t>
                </a:r>
                <a14:m>
                  <m:oMath xmlns:m="http://schemas.openxmlformats.org/officeDocument/2006/math">
                    <m:r>
                      <m:rPr>
                        <m:sty m:val="p"/>
                      </m:rPr>
                      <m:t>⇒</m:t>
                    </m:r>
                  </m:oMath>
                </a14:m>
                <a:r>
                  <a:rPr/>
                  <a:t> 0.0d </a:t>
                </a:r>
                <a:r>
                  <a:rPr i="1"/>
                  <a:t>object</a:t>
                </a:r>
                <a:r>
                  <a:rPr/>
                  <a:t> </a:t>
                </a:r>
                <a14:m>
                  <m:oMath xmlns:m="http://schemas.openxmlformats.org/officeDocument/2006/math">
                    <m:r>
                      <m:rPr>
                        <m:sty m:val="p"/>
                      </m:rPr>
                      <m:t>⇒</m:t>
                    </m:r>
                  </m:oMath>
                </a14:m>
                <a:r>
                  <a:rPr/>
                  <a:t> Reference null</a:t>
                </a:r>
              </a:p>
            </p:txBody>
          </p:sp>
        </mc:Choice>
      </mc:AlternateContent>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Default Constructor Equivalent</a:t>
            </a:r>
          </a:p>
          <a:p>
            <a:pPr lvl="0" indent="0" marL="0">
              <a:buNone/>
            </a:pPr>
            <a:r>
              <a:rPr/>
              <a:t>``` Java linenums=“1” class Main {</a:t>
            </a:r>
          </a:p>
          <a:p>
            <a:pPr lvl="0" indent="0" marL="0">
              <a:buNone/>
            </a:pPr>
            <a:r>
              <a:rPr/>
              <a:t>int a; boolean b;</a:t>
            </a:r>
          </a:p>
          <a:p>
            <a:pPr lvl="0" indent="0" marL="0">
              <a:buNone/>
            </a:pPr>
            <a:r>
              <a:rPr/>
              <a:t>// a private constructor private Main() { a = 0; b = false; }</a:t>
            </a:r>
          </a:p>
          <a:p>
            <a:pPr lvl="0" indent="0" marL="0">
              <a:buNone/>
            </a:pPr>
            <a:r>
              <a:rPr/>
              <a:t>public static void main(String[] args) { // call the constructor Main obj = new Main();</a:t>
            </a:r>
          </a:p>
          <a:p>
            <a:pPr lvl="0" indent="0">
              <a:buNone/>
            </a:pPr>
            <a:r>
              <a:rPr>
                <a:latin typeface="Courier"/>
              </a:rPr>
              <a:t>System.out.println("Default Value:");
System.out.println("a = " + obj.a);
System.out.println("b = " + obj.b);</a:t>
            </a:r>
          </a:p>
          <a:p>
            <a:pPr lvl="0" indent="0" marL="0">
              <a:buNone/>
            </a:pPr>
            <a:r>
              <a:rPr/>
              <a:t>} }</a:t>
            </a:r>
          </a:p>
          <a:p>
            <a:pPr lvl="0" indent="0">
              <a:buNone/>
            </a:pPr>
            <a:r>
              <a:rPr>
                <a:latin typeface="Courier"/>
              </a:rPr>
              <a:t>
---
### Constructors Overloading in Java
``` Java linenums="1"
class Main {
  String language;
  // constructor with no parameter
  Main() {
    this.language = "Java";
  }
  // constructor with a single parameter
  Main(String language) {
    this.language = language;
  }
  public void getName() {
    System.out.println("Programming Langauage: " + this.language);
  }
...</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Constructors Overloading in Java</a:t>
            </a:r>
          </a:p>
          <a:p>
            <a:pPr lvl="0" indent="0" marL="0">
              <a:buNone/>
            </a:pPr>
            <a:r>
              <a:rPr/>
              <a:t>``` Java linenums=“1” … public static void main(String[] args) {</a:t>
            </a:r>
          </a:p>
          <a:p>
            <a:pPr lvl="0" indent="0">
              <a:buNone/>
            </a:pPr>
            <a:r>
              <a:rPr>
                <a:latin typeface="Courier"/>
              </a:rPr>
              <a:t>// call constructor with no parameter
Main obj1 = new Main();
// call constructor with a single parameter
Main obj2 = new Main("Python");
obj1.getName();
obj2.getName();</a:t>
            </a:r>
          </a:p>
          <a:p>
            <a:pPr lvl="0" indent="0" marL="0">
              <a:buNone/>
            </a:pPr>
            <a:r>
              <a:rPr/>
              <a:t>} }</a:t>
            </a:r>
          </a:p>
          <a:p>
            <a:pPr lvl="0" indent="0">
              <a:buNone/>
            </a:pPr>
            <a:r>
              <a:rPr>
                <a:latin typeface="Courier"/>
              </a:rPr>
              <a:t>
--- 
## **Java Inheritance**
--- 
### Inheritance Concept
- The inheritance is a very useful and powerful concept of object-oriented programming. 
- In java, using the inheritance concept, we can use the existing features of one class in another class. - The inheritance provides a greate advantage called code re-usability. 
- With the help of code re-usability, the commonly used code in an application need not be written again and again.
--- 
### Inheritance Concept
![center h:550px](assets/OOP-Concept-Inheritance.png)
--- 
### Inheritance Concept
The inheritance is the process of acquiring the properties of one class to another class.
---
### Inheritance Basics
- In inheritance, we use the terms like 
  - parent class, 
  - child class, 
  - base class, 
  - derived class, 
  - superclass, and 
  - subclass.
---
### Inheritance Basics
- **The Parent class** is the class which provides features to another class. 
  - **The parent class** is also known as **Base class** or **Superclass**.
- **The Child class** is the class which receives features from another class. 
  - **The child class** is also known as the **Derived Class** or **Subclass**.
---
### Inheritance Basics
- In the inheritance, 
  - the child class acquires the features from its parent class. 
  - But the parent class never acquires the features from its child class.
---
### Inheritance Basics
There are five types of inheritances, and they are as follows.
- Simple Inheritance (or) Single Inheritance
- Multiple Inheritance
- Multi-Level Inheritance
- Hierarchical Inheritance
- Hybrid Inheritance
---
### Inheritance Basics
- Simple Inheritance (or) Single Inheritance
![center h:450px](assets/2022-02-23-23-30-38-image.png)
---
### Inheritance Basics
- Multiple Inheritance
![center h:450px](assets/2022-02-23-23-30-55-image.png)
---
### Inheritance Basics
- Multi-Level Inheritance
![center h:450px](assets/2022-02-23-23-31-17-image.png)
---
### Inheritance Basics
- Hierarchical Inheritance
![center h:450px](assets/2022-02-23-23-31-46-image.png)
---
### Inheritance Basics
- Hybrid Inheritance
![center h:450px](assets/2022-02-23-23-32-26-image.png)
---
### Inheritance Basics
- The java programming language does not support multiple inheritance type. 
- However, it provides an alternate with the concept of **interfaces**.
---
### Creating Child Class in java
- In java, we use the keyword **extends** to create a child class. 
  - The following syntax used to create a child class in java.
``` Java linenums="1"
  class &lt;ChildClassName&gt; extends &lt;ParentClassName&gt;{
    ...
    //Implementation of child class
    ...
  }</a:t>
            </a:r>
          </a:p>
          <a:p>
            <a:pPr lvl="0"/>
            <a:r>
              <a:rPr/>
              <a:t>In a java programming language, a class extends only one class.</a:t>
            </a:r>
          </a:p>
          <a:p>
            <a:pPr lvl="1"/>
            <a:r>
              <a:rPr/>
              <a:t>Extending multiple classes is not allowed in java.</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a:r>
              <a:rPr/>
              <a:t>In this type of inheritance, one child class derives from one parent class.</a:t>
            </a:r>
          </a:p>
          <a:p>
            <a:pPr lvl="0" indent="0" marL="0">
              <a:buNone/>
            </a:pPr>
            <a:r>
              <a:rPr>
                <a:latin typeface="Courier"/>
              </a:rPr>
              <a:t>Java linenums="1" class ParentClass{     int a;     void setData(int a) {         this.a = a;     } }</a:t>
            </a:r>
          </a:p>
          <a:p>
            <a:pPr lvl="0" indent="0" marL="0">
              <a:buNone/>
            </a:pPr>
            <a:r>
              <a:rPr>
                <a:latin typeface="Courier"/>
              </a:rPr>
              <a:t>Java linenums="1" class ChildClass extends ParentClass{     void showData() {         System.out.println("Value of a is " + a);     } }</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indent="0" marL="0">
              <a:buNone/>
            </a:pPr>
            <a:r>
              <a:rPr/>
              <a:t>``` Java linenums=“1” public class SingleInheritance {</a:t>
            </a:r>
          </a:p>
          <a:p>
            <a:pPr lvl="0" indent="0">
              <a:buNone/>
            </a:pPr>
            <a:r>
              <a:rPr>
                <a:latin typeface="Courier"/>
              </a:rPr>
              <a:t>public static void main(String[] args) {
    ChildClass obj = new ChildClass();
    obj.setData(100);
    obj.showData();
}</a:t>
            </a:r>
          </a:p>
          <a:p>
            <a:pPr lvl="0" indent="0" marL="0">
              <a:buNone/>
            </a:pPr>
            <a:r>
              <a:rPr/>
              <a:t>}</a:t>
            </a:r>
          </a:p>
          <a:p>
            <a:pPr lvl="0" indent="0">
              <a:buNone/>
            </a:pPr>
            <a:r>
              <a:rPr>
                <a:latin typeface="Courier"/>
              </a:rPr>
              <a:t>
---
### Single Inheritance in Java Example-2
``` Java linenums="1"
class Animal {
  // field and method of the parent class
  String name;
  public void eat() {
    System.out.println("I can eat");
  }
}</a:t>
            </a:r>
          </a:p>
          <a:p>
            <a:pPr lvl="0" indent="0" marL="0">
              <a:buNone/>
            </a:pPr>
            <a:r>
              <a:rPr/>
              <a:t>``` Java linenums=“1” // inherit from Animal class Dog extends Animal {</a:t>
            </a:r>
          </a:p>
          <a:p>
            <a:pPr lvl="0" indent="0" marL="0">
              <a:buNone/>
            </a:pPr>
            <a:r>
              <a:rPr/>
              <a:t>// new method in subclass public void display() { System.out.println(“My name is” + name); } }</a:t>
            </a:r>
          </a:p>
          <a:p>
            <a:pPr lvl="0" indent="0">
              <a:buNone/>
            </a:pPr>
            <a:r>
              <a:rPr>
                <a:latin typeface="Courier"/>
              </a:rPr>
              <a:t>
---
### Single Inheritance in Java Example-2
``` Java linenums="1"
class Main {
  public static void main(String[] args) {
    // create an object of the subclass
    Dog labrador = new Dog();
    // access field of superclass
    labrador.name = "Rohu";
    labrador.display();
    // call method of superclass
    // using object of subclass
    labrador.eat();
  }
}</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Single Inheritance in Java Example-2</a:t>
            </a:r>
          </a:p>
        </p:txBody>
      </p:sp>
      <p:pic>
        <p:nvPicPr>
          <p:cNvPr descr="fig:  assets/java-inheritance-implementation.png" id="0" name="Picture 1"/>
          <p:cNvPicPr>
            <a:picLocks noGrp="1" noChangeAspect="1"/>
          </p:cNvPicPr>
          <p:nvPr/>
        </p:nvPicPr>
        <p:blipFill>
          <a:blip r:embed="rId2"/>
          <a:stretch>
            <a:fillRect/>
          </a:stretch>
        </p:blipFill>
        <p:spPr bwMode="auto">
          <a:xfrm>
            <a:off x="3568700" y="1231900"/>
            <a:ext cx="5105400" cy="3403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 is-a relationship</a:t>
            </a:r>
          </a:p>
          <a:p>
            <a:pPr lvl="0"/>
            <a:r>
              <a:rPr/>
              <a:t>In Java, inheritance is an is-a relationship. That is, we use inheritance only if there exists an is-a relationship between two classes. For example,</a:t>
            </a:r>
          </a:p>
          <a:p>
            <a:pPr lvl="1"/>
            <a:r>
              <a:rPr/>
              <a:t>Car is a Vehicle</a:t>
            </a:r>
          </a:p>
          <a:p>
            <a:pPr lvl="1"/>
            <a:r>
              <a:rPr/>
              <a:t>Orange is a Fruit</a:t>
            </a:r>
          </a:p>
          <a:p>
            <a:pPr lvl="1"/>
            <a:r>
              <a:rPr/>
              <a:t>Surgeon is a Doctor</a:t>
            </a:r>
          </a:p>
          <a:p>
            <a:pPr lvl="1"/>
            <a:r>
              <a:rPr/>
              <a:t>Dog is an Animal</a:t>
            </a:r>
          </a:p>
          <a:p>
            <a:pPr lvl="2"/>
            <a:r>
              <a:rPr/>
              <a:t>Here, Car can inherit from Vehicle, Orange can inherit from Fruit, and so on.</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a:r>
              <a:rPr/>
              <a:t>In this type of inheritance, the child class derives from a class which already derived from another class</a:t>
            </a:r>
          </a:p>
          <a:p>
            <a:pPr lvl="0" indent="0" marL="0">
              <a:buNone/>
            </a:pPr>
            <a:r>
              <a:rPr>
                <a:latin typeface="Courier"/>
              </a:rPr>
              <a:t>Java linenums="1" class ParentClass{     int a;     void setData(int a) {         this.a = a;     } }</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5-What the beta testers received</a:t>
            </a:r>
          </a:p>
        </p:txBody>
      </p:sp>
      <p:pic>
        <p:nvPicPr>
          <p:cNvPr descr="fig:  assets/2022-02-20-23-35-52-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latin typeface="Courier"/>
              </a:rPr>
              <a:t>Java linenums="1" class ChildClass extends ParentClass{     void showData() {         System.out.println("Value of a is " + a);     } }</a:t>
            </a:r>
          </a:p>
          <a:p>
            <a:pPr lvl="0" indent="0" marL="0">
              <a:buNone/>
            </a:pPr>
            <a:r>
              <a:rPr>
                <a:latin typeface="Courier"/>
              </a:rPr>
              <a:t>Java linenums="1" class ChildChildClass extends ChildClass{     void display() {         System.out.println("Inside ChildChildClass!");     } }</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t>``` Java linenums=“1” public class MultipleInheritance {</a:t>
            </a:r>
          </a:p>
          <a:p>
            <a:pPr lvl="0" indent="0">
              <a:buNone/>
            </a:pPr>
            <a:r>
              <a:rPr>
                <a:latin typeface="Courier"/>
              </a:rPr>
              <a:t>public static void main(String[] args) {
    ChildChildClass obj = new ChildChildClass();
    obj.setData(100);
    obj.showData();
    obj.display();
}</a:t>
            </a:r>
          </a:p>
          <a:p>
            <a:pPr lvl="0" indent="0" marL="0">
              <a:buNone/>
            </a:pPr>
            <a:r>
              <a:rPr/>
              <a:t>}</a:t>
            </a:r>
          </a:p>
          <a:p>
            <a:pPr lvl="0" indent="0">
              <a:buNone/>
            </a:pPr>
            <a:r>
              <a:rPr>
                <a:latin typeface="Courier"/>
              </a:rPr>
              <a:t>
---
### Hierarchical Inheritance in java
- In this type of inheritance, two or more child classes derive from one parent class.
``` Java linenums="1"
class ParentClass{
    int a;
    void setData(int a) {
        this.a = a;
    }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latin typeface="Courier"/>
              </a:rPr>
              <a:t>Java linenums="1" class ChildClass extends ParentClass{     void showData() {         System.out.println("Inside ChildClass!");         System.out.println("Value of a is " + a);     } }</a:t>
            </a:r>
            <a:r>
              <a:rPr/>
              <a:t> </a:t>
            </a:r>
            <a:r>
              <a:rPr>
                <a:latin typeface="Courier"/>
              </a:rPr>
              <a:t>Java linenums="1" class ChildClassToo extends ParentClass{     void display() {         System.out.println("Inside ChildClassToo!");         System.out.println("Value of a is " + a);     }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t>``` Java linenums=“1” public class HierarchicalInheritance { public static void main(String[] args) { ChildClass child_obj = new ChildClass(); child_obj.setData(100); child_obj.showData();</a:t>
            </a:r>
          </a:p>
          <a:p>
            <a:pPr lvl="0" indent="0">
              <a:buNone/>
            </a:pPr>
            <a:r>
              <a:rPr>
                <a:latin typeface="Courier"/>
              </a:rPr>
              <a:t>    ChildClassToo childToo_obj = new ChildClassToo();
    childToo_obj.setData(200);
    childToo_obj.display();
}</a:t>
            </a:r>
          </a:p>
          <a:p>
            <a:pPr lvl="0" indent="0" marL="0">
              <a:buNone/>
            </a:pPr>
            <a:r>
              <a:rPr/>
              <a:t>}</a:t>
            </a:r>
          </a:p>
          <a:p>
            <a:pPr lvl="0" indent="0">
              <a:buNone/>
            </a:pPr>
            <a:r>
              <a:rPr>
                <a:latin typeface="Courier"/>
              </a:rPr>
              <a:t>
---
### Hybrid Inheritance in java
- The hybrid inheritance is the combination of more than one type of inheritance. 
  - We may use any combination as a 
    - single with multiple inheritances, 
    - multi-level with multiple inheritances, etc.,
---
## **Java Access Modifiers**
---
### Java Access Modifiers
- In Java, the access specifiers (also known as access modifiers) used to restrict 
  - the scope or 
  - accessibility of a 
    - class, 
    - constructor, 
    - variable, 
    - method or 
    - data member of class and interface. 
---
### Java Access Modifiers
There are four access specifiers, and their list is below.
- default (or) no modifier
- public
- protected
- private
---
### Java Access Modifiers
- In java, we can not employ all access specifiers on everything. The following table describes where we can apply the access specifiers.
![bg right:60% h:650px](assets/java-access-specifiers.png)
---
### Java Access Modifiers
- Let's look at the following example java code, 
- which generates an error 
  - because a class does not allow private access specifier 
    - unless it is an inner class.
    ``` Java linenums="1"
    private class Sample{
    ...
    }
    ```
---
### Java Access Modifiers
- In java, the accessibility of the members of a class or interface depends on its access specifiers. The following table provides information about the visibility of both data members and methods.
![bg right:60% h:370px](assets/java-access-modifiers.png)
---
### Java Access Modifiers
- The public members can be accessed everywhere.
- The private members can be accessed only inside the same class.
- The protected members are accessible to every child class (same package or other packages).
- The default members are accessible within the same package but not outside the package.
---
### Java Access Modifiers
``` Java linenums="1"
class ParentClass{
    int a = 10;
    public int b = 20;
    protected int c = 30;
    private int d = 40;
    void showData() {
        System.out.println("Inside ParentClass");
        System.out.println("a = " + a);
        System.out.println("b = " + b);
        System.out.println("c = " + c);
        System.out.println("d = " + d);
    }
}</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indent="0" marL="0">
              <a:buNone/>
            </a:pPr>
            <a:r>
              <a:rPr/>
              <a:t>``` Java linenums=“1” class ChildClass extends ParentClass{</a:t>
            </a:r>
          </a:p>
          <a:p>
            <a:pPr lvl="0" indent="0">
              <a:buNone/>
            </a:pPr>
            <a:r>
              <a:rPr>
                <a:latin typeface="Courier"/>
              </a:rPr>
              <a:t>void accessData() {
    System.out.println("Inside ChildClass");
    System.out.println("a = " + a);
    System.out.println("b = " + b);
    System.out.println("c = " + c);
    //System.out.println("d = " + d);   // private member can't be accessed
}</a:t>
            </a:r>
          </a:p>
          <a:p>
            <a:pPr lvl="0" indent="0" marL="0">
              <a:buNone/>
            </a:pPr>
            <a:r>
              <a:rPr/>
              <a:t>}</a:t>
            </a:r>
          </a:p>
          <a:p>
            <a:pPr lvl="0" indent="0">
              <a:buNone/>
            </a:pPr>
            <a:r>
              <a:rPr>
                <a:latin typeface="Courier"/>
              </a:rPr>
              <a:t>
---
### Java Access Modifiers
``` Java linenums="1"
public class AccessModifiersExample {
    public static void main(String[] args) {
        ChildClass obj = new ChildClass();
        obj.showData();
        obj.accessData();
    }
}</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Default Access Modifier</a:t>
            </a:r>
          </a:p>
          <a:p>
            <a:pPr lvl="1"/>
            <a:r>
              <a:rPr/>
              <a:t>Here, the Logger class has the default access modifier</a:t>
            </a:r>
          </a:p>
          <a:p>
            <a:pPr lvl="0" indent="0" marL="0">
              <a:buNone/>
            </a:pPr>
            <a:r>
              <a:rPr>
                <a:latin typeface="Courier"/>
              </a:rPr>
              <a:t>Java linenums="1" package defaultpackage; class Logger {     void message(){         System.out.println("This is a message");     } }</a:t>
            </a:r>
          </a:p>
          <a:p>
            <a:pPr lvl="0"/>
            <a:r>
              <a:rPr/>
              <a:t>the class is visible to all the classes that belong to the defaultPackage package</a:t>
            </a:r>
          </a:p>
          <a:p>
            <a:pPr lvl="0"/>
            <a:r>
              <a:rPr/>
              <a:t>However, if we try to use the Logger class in another class outside of defaultPackage, we will get a compilation error.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When variables and methods are declared private, they cannot be accessed outside of the class</a:t>
            </a:r>
          </a:p>
          <a:p>
            <a:pPr lvl="0" indent="0" marL="0">
              <a:buNone/>
            </a:pPr>
            <a:r>
              <a:rPr>
                <a:latin typeface="Courier"/>
              </a:rPr>
              <a:t>Java linenums="1" class Data {     // private variable     private String name; }</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indent="0" marL="0">
              <a:buNone/>
            </a:pPr>
            <a:r>
              <a:rPr/>
              <a:t>``` Java linenums=“1” public class Main { public static void main(String[] main){</a:t>
            </a:r>
          </a:p>
          <a:p>
            <a:pPr lvl="0" indent="0">
              <a:buNone/>
            </a:pPr>
            <a:r>
              <a:rPr>
                <a:latin typeface="Courier"/>
              </a:rPr>
              <a:t>    // create an object of Data
    Data d = new Data();
    // access private variable and field from another class
    d.name = "My App";
}</a:t>
            </a:r>
          </a:p>
          <a:p>
            <a:pPr lvl="0" indent="0" marL="0">
              <a:buNone/>
            </a:pPr>
            <a:r>
              <a:rPr/>
              <a:t>}</a:t>
            </a:r>
          </a:p>
          <a:p>
            <a:pPr lvl="0" indent="0">
              <a:buNone/>
            </a:pPr>
            <a:r>
              <a:rPr>
                <a:latin typeface="Courier"/>
              </a:rPr>
              <a:t>
---
### Java Access Modifiers
- **Private  Access Modifier**
  - When we run the program, we will get the following error
``` Bash
Main.java:18: error: name has private access in Data
        d.name = "My App";
         ^</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if we need to access those private variables</a:t>
            </a:r>
          </a:p>
          <a:p>
            <a:pPr lvl="2"/>
            <a:r>
              <a:rPr/>
              <a:t>we can use the getters and setters method</a:t>
            </a:r>
          </a:p>
          <a:p>
            <a:pPr lvl="0" indent="0" marL="0">
              <a:buNone/>
            </a:pPr>
            <a:r>
              <a:rPr/>
              <a:t>``` Java linenums=“1” class Data { private String name;</a:t>
            </a:r>
          </a:p>
          <a:p>
            <a:pPr lvl="0" indent="0">
              <a:buNone/>
            </a:pPr>
            <a:r>
              <a:rPr>
                <a:latin typeface="Courier"/>
              </a:rPr>
              <a:t>// getter method
public String getName() {
    return this.name;
}
// setter method
public void setName(String name) {
    this.name= name;
}</a:t>
            </a:r>
          </a:p>
          <a:p>
            <a:pPr lvl="0" indent="0" marL="0">
              <a:buNone/>
            </a:pPr>
            <a:r>
              <a:rPr/>
              <a:t>}</a:t>
            </a:r>
          </a:p>
          <a:p>
            <a:pPr lvl="0" indent="0">
              <a:buNone/>
            </a:pPr>
            <a:r>
              <a:rPr>
                <a:latin typeface="Courier"/>
              </a:rPr>
              <a:t>
---
### Java Access Modifiers
- **Private  Access Modifier**
``` Java linenums="1"
public class Main {
    public static void main(String[] main){
        Data d = new Data();
        // access the private variable using the getter and setter
        d.setName("My App");
        System.out.println(d.getName());
    }
}</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a:r>
              <a:rPr/>
              <a:t>We cannot declare classes and interfaces private in Java.</a:t>
            </a:r>
          </a:p>
          <a:p>
            <a:pPr lvl="1"/>
            <a:r>
              <a:rPr/>
              <a:t>However, the nested classes can be declared private.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CE204 Object-Oriented Programming</a:t>
            </a:r>
          </a:p>
        </p:txBody>
      </p:sp>
      <p:sp>
        <p:nvSpPr>
          <p:cNvPr id="3" name="Content Placeholder 2"/>
          <p:cNvSpPr>
            <a:spLocks noGrp="1"/>
          </p:cNvSpPr>
          <p:nvPr>
            <p:ph idx="1"/>
          </p:nvPr>
        </p:nvSpPr>
        <p:spPr/>
        <p:txBody>
          <a:bodyPr/>
          <a:lstStyle/>
          <a:p>
            <a:pPr lvl="0" indent="0" marL="0">
              <a:spcBef>
                <a:spcPts val="3000"/>
              </a:spcBef>
              <a:buNone/>
            </a:pPr>
            <a:r>
              <a:rPr b="1"/>
              <a:t>Week-1 (Software Engineering and OOP with Java -I)</a:t>
            </a:r>
          </a:p>
          <a:p>
            <a:pPr lvl="0" indent="0" marL="0">
              <a:spcBef>
                <a:spcPts val="3000"/>
              </a:spcBef>
              <a:buNone/>
            </a:pPr>
            <a:r>
              <a:rPr b="1"/>
              <a:t>Spring Semester, 2021-2022</a:t>
            </a:r>
          </a:p>
          <a:p>
            <a:pPr lvl="0" indent="0" marL="0">
              <a:buNone/>
            </a:pPr>
            <a:r>
              <a:rPr/>
              <a:t>Download </a:t>
            </a:r>
            <a:r>
              <a:rPr>
                <a:hlinkClick r:id="rId2"/>
              </a:rPr>
              <a:t>DOC-PDF</a:t>
            </a:r>
            <a:r>
              <a:rPr/>
              <a:t>, </a:t>
            </a:r>
            <a:r>
              <a:rPr>
                <a:hlinkClick r:id="rId3"/>
              </a:rPr>
              <a:t>DOC-DOCX</a:t>
            </a:r>
            <a:r>
              <a:rPr/>
              <a:t>, </a:t>
            </a:r>
            <a:r>
              <a:rPr>
                <a:hlinkClick r:id="rId4"/>
              </a:rPr>
              <a:t>SLIDE</a:t>
            </a:r>
            <a:r>
              <a:rPr/>
              <a:t>, </a:t>
            </a:r>
            <a:r>
              <a:rPr>
                <a:hlinkClick r:id="rId5"/>
              </a:rPr>
              <a:t>PPTX</a:t>
            </a:r>
            <a:r>
              <a:rPr/>
              <a:t>,</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6-How the business consultant described it</a:t>
            </a:r>
          </a:p>
        </p:txBody>
      </p:sp>
      <p:pic>
        <p:nvPicPr>
          <p:cNvPr descr="fig:  assets/2022-02-20-23-36-18-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When methods and data members are declared protected,</a:t>
            </a:r>
          </a:p>
          <a:p>
            <a:pPr lvl="2"/>
            <a:r>
              <a:rPr/>
              <a:t>we can access them within the </a:t>
            </a:r>
            <a:r>
              <a:rPr b="1"/>
              <a:t>same package</a:t>
            </a:r>
          </a:p>
          <a:p>
            <a:pPr lvl="2"/>
            <a:r>
              <a:rPr/>
              <a:t>as well as from </a:t>
            </a:r>
            <a:r>
              <a:rPr b="1"/>
              <a:t>subclasses</a:t>
            </a:r>
            <a: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0" indent="0" marL="0">
              <a:buNone/>
            </a:pPr>
            <a:r>
              <a:rPr>
                <a:latin typeface="Courier"/>
              </a:rPr>
              <a:t>Java linenums="1" class Animal {     // protected method     protected void display() {         System.out.println("I am an animal");     } }</a:t>
            </a:r>
          </a:p>
          <a:p>
            <a:pPr lvl="0" indent="0" marL="0">
              <a:buNone/>
            </a:pPr>
            <a:r>
              <a:rPr/>
              <a:t>``` Java linenums=“1” class Dog extends Animal { public static void main(String[] args) {</a:t>
            </a:r>
          </a:p>
          <a:p>
            <a:pPr lvl="0" indent="0">
              <a:buNone/>
            </a:pPr>
            <a:r>
              <a:rPr>
                <a:latin typeface="Courier"/>
              </a:rPr>
              <a:t>    // create an object of Dog class
    Dog dog = new Dog();
     // access protected method
    dog.display();
}</a:t>
            </a:r>
          </a:p>
          <a:p>
            <a:pPr lvl="0" indent="0" marL="0">
              <a:buNone/>
            </a:pPr>
            <a:r>
              <a:rPr/>
              <a:t>}</a:t>
            </a:r>
          </a:p>
          <a:p>
            <a:pPr lvl="0" indent="0">
              <a:buNone/>
            </a:pPr>
            <a:r>
              <a:rPr>
                <a:latin typeface="Courier"/>
              </a:rPr>
              <a:t>
---
### Java Access Modifiers
- **Protected Access Modifier** (Ex-2)
``` Java linenums="1"
class Animal {
  protected String name;
  protected void display() {
    System.out.println("I am an animal.");
  }
}</a:t>
            </a:r>
          </a:p>
          <a:p>
            <a:pPr lvl="0" indent="0" marL="0">
              <a:buNone/>
            </a:pPr>
            <a:r>
              <a:rPr/>
              <a:t>``` Java linenums=“1” class Dog extends Animal {</a:t>
            </a:r>
          </a:p>
          <a:p>
            <a:pPr lvl="0" indent="0" marL="0">
              <a:buNone/>
            </a:pPr>
            <a:r>
              <a:rPr/>
              <a:t>public void getInfo() { System.out.println(“My name is” + name); } }</a:t>
            </a:r>
          </a:p>
          <a:p>
            <a:pPr lvl="0" indent="0">
              <a:buNone/>
            </a:pPr>
            <a:r>
              <a:rPr>
                <a:latin typeface="Courier"/>
              </a:rPr>
              <a:t>
---
### Java Access Modifiers
- **Protected Access Modifier** (Ex-2)
``` Java linenums="1"
class Main {
  public static void main(String[] args) {
    // create an object of the subclass
    Dog labrador = new Dog();
    // access protected field and method
    // using the object of subclass
    labrador.name = "Rocky";
    labrador.display();
    labrador.getInfo();
  }
}</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We cannot declare classes or interfaces protected in Java.</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Public Access Modifier</a:t>
            </a:r>
          </a:p>
          <a:p>
            <a:pPr lvl="1"/>
            <a:r>
              <a:rPr/>
              <a:t>When methods, variables, classes, and so on are declared public,</a:t>
            </a:r>
          </a:p>
          <a:p>
            <a:pPr lvl="2"/>
            <a:r>
              <a:rPr/>
              <a:t>then we can access them from anywhere.</a:t>
            </a:r>
          </a:p>
          <a:p>
            <a:pPr lvl="0" indent="0" marL="0">
              <a:buNone/>
            </a:pPr>
            <a:r>
              <a:rPr/>
              <a:t>``` Java linenums=“1” // Animal.java file // public class public class Animal { // public variable public int legCount;</a:t>
            </a:r>
          </a:p>
          <a:p>
            <a:pPr lvl="0" indent="0">
              <a:buNone/>
            </a:pPr>
            <a:r>
              <a:rPr>
                <a:latin typeface="Courier"/>
              </a:rPr>
              <a:t>// public method
public void display() {
    System.out.println("I am an animal.");
    System.out.println("I have " + legCount + " legs.");
}</a:t>
            </a:r>
          </a:p>
          <a:p>
            <a:pPr lvl="0" indent="0" marL="0">
              <a:buNone/>
            </a:pPr>
            <a:r>
              <a:rPr/>
              <a:t>}</a:t>
            </a:r>
          </a:p>
          <a:p>
            <a:pPr lvl="0" indent="0">
              <a:buNone/>
            </a:pPr>
            <a:r>
              <a:rPr>
                <a:latin typeface="Courier"/>
              </a:rPr>
              <a:t>
---
### Java Access Modifiers
- **Public Access Modifier**
``` Java linenums="1"
// Main.java
public class Main {
    public static void main( String[] args ) {
        // accessing the public class
        Animal animal = new Animal();
        // accessing the public variable
        animal.legCount = 4;
        // accessing the public method
        animal.display();
    }
}</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Constructors in Inheritance</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It is very important to understand how the constructors get executed in the inheritance concept.</a:t>
            </a:r>
          </a:p>
          <a:p>
            <a:pPr lvl="0"/>
            <a:r>
              <a:rPr/>
              <a:t>In the inheritance, the constructors never get inherited to any child class.</a:t>
            </a:r>
          </a:p>
          <a:p>
            <a:pPr lvl="0"/>
            <a:r>
              <a:rPr/>
              <a:t>In java, the default constructor of a parent class called automatically by the constructor of its child class.</a:t>
            </a:r>
          </a:p>
          <a:p>
            <a:pPr lvl="0"/>
            <a:r>
              <a:rPr/>
              <a:t>That means when we create an object of the child class,</a:t>
            </a:r>
          </a:p>
          <a:p>
            <a:pPr lvl="0"/>
            <a:r>
              <a:rPr/>
              <a:t>the parent class constructor executed, followed by the child class constructor executed.</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ParentClass{     int a;     ParentClass(){         System.out.println("Inside ParentClass constructor!");     } }</a:t>
            </a:r>
          </a:p>
          <a:p>
            <a:pPr lvl="0" indent="0" marL="0">
              <a:buNone/>
            </a:pPr>
            <a:r>
              <a:rPr/>
              <a:t>``` Java linenums=“1” class ChildClass extends ParentClass{</a:t>
            </a:r>
          </a:p>
          <a:p>
            <a:pPr lvl="0" indent="0">
              <a:buNone/>
            </a:pPr>
            <a:r>
              <a:rPr>
                <a:latin typeface="Courier"/>
              </a:rPr>
              <a:t>ChildClass(){
    System.out.println("Inside ChildClass constructor!!");      
}</a:t>
            </a:r>
          </a:p>
          <a:p>
            <a:pPr lvl="0" indent="0" marL="0">
              <a:buNone/>
            </a:pPr>
            <a:r>
              <a:rPr/>
              <a:t>}</a:t>
            </a:r>
          </a:p>
          <a:p>
            <a:pPr lvl="0" indent="0">
              <a:buNone/>
            </a:pPr>
            <a:r>
              <a:rPr>
                <a:latin typeface="Courier"/>
              </a:rPr>
              <a:t>
---
### Java Constructors in Inheritance - Example
``` Java linenums="1"
class ChildChildClass extends ChildClass{
    ChildChildClass(){
        System.out.println("Inside ChildChildClass constructor!!");     
    }   
}</a:t>
            </a:r>
          </a:p>
          <a:p>
            <a:pPr lvl="0" indent="0" marL="0">
              <a:buNone/>
            </a:pPr>
            <a:r>
              <a:rPr/>
              <a:t>``` Java linenums=“1” public class ConstructorInInheritance {</a:t>
            </a:r>
          </a:p>
          <a:p>
            <a:pPr lvl="0" indent="0">
              <a:buNone/>
            </a:pPr>
            <a:r>
              <a:rPr>
                <a:latin typeface="Courier"/>
              </a:rPr>
              <a:t>public static void main(String[] args) {
    ChildChildClass obj = new ChildChildClass();
}</a:t>
            </a:r>
          </a:p>
          <a:p>
            <a:pPr lvl="0" indent="0" marL="0">
              <a:buNone/>
            </a:pPr>
            <a:r>
              <a:rPr/>
              <a:t>}</a:t>
            </a:r>
          </a:p>
          <a:p>
            <a:pPr lvl="0" indent="0">
              <a:buNone/>
            </a:pPr>
            <a:r>
              <a:rPr>
                <a:latin typeface="Courier"/>
              </a:rPr>
              <a:t>
---
### Java Constructors in Inheritance
- if the parent class contains both default and parameterized constructor, 
  - then only the default constructor called automatically 
    - by the child class constructor
---
### Java Constructors in Inheritance - Example
``` Java linenums="1"
class ParentClass{
    int a;
    ParentClass(int a){
        System.out.println("Inside ParentClass parameterized constructor!");
        this.a = a;
    }
    ParentClass(){
        System.out.println("Inside ParentClass default constructor!");
    }
}</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ChildClass extends ParentClass{     ChildClass(){         System.out.println("Inside ChildClass constructor!!");           } }</a:t>
            </a:r>
          </a:p>
          <a:p>
            <a:pPr lvl="0" indent="0" marL="0">
              <a:buNone/>
            </a:pPr>
            <a:r>
              <a:rPr>
                <a:latin typeface="Courier"/>
              </a:rPr>
              <a:t>Java linenums="1" public class ConstructorInInheritance {     public static void main(String[] args) {         ChildClass obj = new ChildClass();     } }</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The parameterized constructor of parent class must be called explicitly using the super keyword.</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Animal {</a:t>
            </a:r>
          </a:p>
          <a:p>
            <a:pPr lvl="0" indent="0" marL="0">
              <a:buNone/>
            </a:pPr>
            <a:r>
              <a:rPr/>
              <a:t>// method in the superclass public void eat() { System.out.println(“I can eat”); } }</a:t>
            </a:r>
          </a:p>
          <a:p>
            <a:pPr lvl="0" indent="0">
              <a:buNone/>
            </a:pPr>
            <a:r>
              <a:rPr>
                <a:latin typeface="Courier"/>
              </a:rPr>
              <a:t>
---
### Method Overriding in Java Inheritance
``` Java linenums="1"
// Dog inherits Animal
class Dog extends Animal {
  // overriding the eat() method
  @Override
  public void eat() {
    System.out.println("I eat dog food");
  }
  // new method in subclass
  public void bark() {
    System.out.println("I can bark");
  }
}</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7- How the project was documented</a:t>
            </a:r>
          </a:p>
        </p:txBody>
      </p:sp>
      <p:pic>
        <p:nvPicPr>
          <p:cNvPr descr="fig:  assets/2022-02-20-23-36-31-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Main { public static void main(String[] args) {</a:t>
            </a:r>
          </a:p>
          <a:p>
            <a:pPr lvl="0" indent="0">
              <a:buNone/>
            </a:pPr>
            <a:r>
              <a:rPr>
                <a:latin typeface="Courier"/>
              </a:rPr>
              <a:t>// create an object of the subclass
Dog labrador = new Dog();
// call the eat() method
labrador.eat();
labrador.bark();</a:t>
            </a:r>
          </a:p>
          <a:p>
            <a:pPr lvl="0" indent="0" marL="0">
              <a:buNone/>
            </a:pPr>
            <a:r>
              <a:rPr/>
              <a:t>} }</a:t>
            </a:r>
          </a:p>
          <a:p>
            <a:pPr lvl="0" indent="0">
              <a:buNone/>
            </a:pPr>
            <a:r>
              <a:rPr>
                <a:latin typeface="Courier"/>
              </a:rPr>
              <a:t>
---
### Method Overriding in Java Inheritance
- In the above example, the eat() method is present in both the superclass Animal and the subclass Dog.
- Here, we have created an object labrador of Dog.
- Now when we call eat() using the object labrador, the method inside Dog is called. This is because the method inside the derived class overrides the method inside the base class.
--- 
## **super Keyword in Java Inheritance**
--- 
### super Keyword in Java Inheritance
- the same method in the subclass overrides the method in superclass.
- In such a situation, the super keyword is used to call the method of the parent class from the method of the child class.
--- 
### super Keyword in Java Inheritance
``` Java linenums="1"
class Animal {
  // method in the superclass
  public void eat() {
    System.out.println("I can eat");
  }
}</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super Keyword in Java Inheritance</a:t>
            </a:r>
          </a:p>
          <a:p>
            <a:pPr lvl="0" indent="0" marL="0">
              <a:buNone/>
            </a:pPr>
            <a:r>
              <a:rPr/>
              <a:t>``` Java linenums=“1” // Dog inherits Animal class Dog extends Animal {</a:t>
            </a:r>
          </a:p>
          <a:p>
            <a:pPr lvl="0" indent="0" marL="0">
              <a:buNone/>
            </a:pPr>
            <a:r>
              <a:rPr/>
              <a:t>// overriding the eat() method @Override public void eat() {</a:t>
            </a:r>
          </a:p>
          <a:p>
            <a:pPr lvl="0" indent="0">
              <a:buNone/>
            </a:pPr>
            <a:r>
              <a:rPr>
                <a:latin typeface="Courier"/>
              </a:rPr>
              <a:t>// call method of superclass
super.eat();
System.out.println("I eat dog food");</a:t>
            </a:r>
          </a:p>
          <a:p>
            <a:pPr lvl="0" indent="0" marL="0">
              <a:buNone/>
            </a:pPr>
            <a:r>
              <a:rPr/>
              <a:t>}</a:t>
            </a:r>
          </a:p>
          <a:p>
            <a:pPr lvl="0" indent="0" marL="0">
              <a:buNone/>
            </a:pPr>
            <a:r>
              <a:rPr/>
              <a:t>// new method in subclass public void bark() { System.out.println(“I can bark”); } }</a:t>
            </a:r>
          </a:p>
          <a:p>
            <a:pPr lvl="0" indent="0">
              <a:buNone/>
            </a:pPr>
            <a:r>
              <a:rPr>
                <a:latin typeface="Courier"/>
              </a:rPr>
              <a:t>
--- 
### super Keyword in Java Inheritance
``` Java linenums="1"
class Main {
  public static void main(String[] args) {
    // create an object of the subclass
    Dog labrador = new Dog();
    // call the eat() method
    labrador.eat();
    labrador.bark();
  }
}</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this Keyword</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a:r>
              <a:rPr/>
              <a:t>In Java, this keyword is used to refer to</a:t>
            </a:r>
          </a:p>
          <a:p>
            <a:pPr lvl="1"/>
            <a:r>
              <a:rPr/>
              <a:t>the current object</a:t>
            </a:r>
          </a:p>
          <a:p>
            <a:pPr lvl="2"/>
            <a:r>
              <a:rPr/>
              <a:t>inside a</a:t>
            </a:r>
          </a:p>
          <a:p>
            <a:pPr lvl="3"/>
            <a:r>
              <a:rPr/>
              <a:t>method or a</a:t>
            </a:r>
          </a:p>
          <a:p>
            <a:pPr lvl="3"/>
            <a:r>
              <a:rPr/>
              <a:t>constructor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indent="0" marL="0">
              <a:buNone/>
            </a:pPr>
            <a:r>
              <a:rPr/>
              <a:t>``` Java linenums=“1” class Main { int instVar;</a:t>
            </a:r>
          </a:p>
          <a:p>
            <a:pPr lvl="0" indent="0">
              <a:buNone/>
            </a:pPr>
            <a:r>
              <a:rPr>
                <a:latin typeface="Courier"/>
              </a:rPr>
              <a:t>Main(int instVar){
    this.instVar = instVar;
    System.out.println("this reference = " + this);
}
public static void main(String[] args) {
    Main obj = new Main(8);
    System.out.println("object reference = " + obj);
}</a:t>
            </a:r>
          </a:p>
          <a:p>
            <a:pPr lvl="0" indent="0" marL="0">
              <a:buNone/>
            </a:pPr>
            <a:r>
              <a:rPr/>
              <a:t>}</a:t>
            </a:r>
          </a:p>
          <a:p>
            <a:pPr lvl="0" indent="0">
              <a:buNone/>
            </a:pPr>
            <a:r>
              <a:rPr>
                <a:latin typeface="Courier"/>
              </a:rPr>
              <a:t>
---
### Using this for Ambiguity Variable Names
- In Java, it is not allowed to declare two or more variables having the same name inside a scope (class scope or method scope). 
- However, instance variables and parameters may have the same name.
---
### Using this for Ambiguity Variable Names
WRONG 
``` Java linenums="1"
class Main {
    int age;
    Main(int age){
        age = age;
    }
    public static void main(String[] args) {
        Main obj = new Main(8);
        System.out.println("obj.age = " + obj.age);
    }
}</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for Ambiguity Variable Names</a:t>
            </a:r>
          </a:p>
          <a:p>
            <a:pPr lvl="0" indent="0" marL="0">
              <a:buNone/>
            </a:pPr>
            <a:r>
              <a:rPr/>
              <a:t>CORRECT</a:t>
            </a:r>
          </a:p>
          <a:p>
            <a:pPr lvl="0" indent="0" marL="0">
              <a:buNone/>
            </a:pPr>
            <a:r>
              <a:rPr/>
              <a:t>``` Java linenums=“1” class Main {</a:t>
            </a:r>
          </a:p>
          <a:p>
            <a:pPr lvl="0" indent="0">
              <a:buNone/>
            </a:pPr>
            <a:r>
              <a:rPr>
                <a:latin typeface="Courier"/>
              </a:rPr>
              <a:t>int age;
Main(int age){
    this.age = age;
}
public static void main(String[] args) {
    Main obj = new Main(8);
    System.out.println("obj.age = " + obj.age);
}</a:t>
            </a:r>
          </a:p>
          <a:p>
            <a:pPr lvl="0" indent="0" marL="0">
              <a:buNone/>
            </a:pPr>
            <a:r>
              <a:rPr/>
              <a:t>}</a:t>
            </a:r>
          </a:p>
          <a:p>
            <a:pPr lvl="0" indent="0">
              <a:buNone/>
            </a:pPr>
            <a:r>
              <a:rPr>
                <a:latin typeface="Courier"/>
              </a:rPr>
              <a:t>
---
### this with Getters and Setters
- Another common use of this keyword is in setters and getters methods of a class
``` Java linenums="1"
class Main {
   String name;
   // setter method
   void setName( String name ) {
       this.name = name;
   }
   // getter method
   String getName(){
       return this.name;
   }
   ...</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this with Getters and Setters</a:t>
            </a:r>
          </a:p>
          <a:p>
            <a:pPr lvl="0" indent="0" marL="0">
              <a:buNone/>
            </a:pPr>
            <a:r>
              <a:rPr/>
              <a:t>``` Java linenums=“1” … public static void main( String[] args ) { Main obj = new Main();</a:t>
            </a:r>
          </a:p>
          <a:p>
            <a:pPr lvl="0" indent="0">
              <a:buNone/>
            </a:pPr>
            <a:r>
              <a:rPr>
                <a:latin typeface="Courier"/>
              </a:rPr>
              <a:t>   // calling the setter and the getter method
   obj.setName("Toshiba");
   System.out.println("obj.name: "+obj.getName());</a:t>
            </a:r>
          </a:p>
          <a:p>
            <a:pPr lvl="0" indent="0" marL="0">
              <a:buNone/>
            </a:pPr>
            <a:r>
              <a:rPr/>
              <a:t>} }</a:t>
            </a:r>
          </a:p>
          <a:p>
            <a:pPr lvl="0" indent="0">
              <a:buNone/>
            </a:pPr>
            <a:r>
              <a:rPr>
                <a:latin typeface="Courier"/>
              </a:rPr>
              <a:t>
---
### Using this in Constructor Overloading
- While working with constructor overloading, 
- we might have to invoke one constructor from another constructor. 
- In such a case, 
  - we cannot call the constructor explicitly. Instead, 
  - we have to use this keyword.
---
### Using this in Constructor Overloading
``` Java linenums="1"
class Complex {
    private int a, b;
    // constructor with 2 parameters
    private Complex( int i, int j ){
        this.a = i;
        this.b = j;
    }
    // constructor with single parameter
    private Complex(int i){
        // invokes the constructor with 2 parameters
        this(i, i); 
    }
    // constructor with no parameter
    private Complex(){
        // invokes the constructor with single parameter
        this(0);
    }
    ...</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in Constructor Overloading</a:t>
            </a:r>
          </a:p>
          <a:p>
            <a:pPr lvl="0" indent="0" marL="0">
              <a:buNone/>
            </a:pPr>
            <a:r>
              <a:rPr/>
              <a:t>``` Java linenums=“1” @Override public String toString(){ return this.a + ” + ” + this.b + “i”; }</a:t>
            </a:r>
          </a:p>
          <a:p>
            <a:pPr lvl="0" indent="0">
              <a:buNone/>
            </a:pPr>
            <a:r>
              <a:rPr>
                <a:latin typeface="Courier"/>
              </a:rPr>
              <a:t>public static void main( String[] args ) {
    // creating object of Complex class
    // calls the constructor with 2 parameters
    Complex c1 = new Complex(2, 3); 
    // calls the constructor with a single parameter
    Complex c2 = new Complex(3);
    // calls the constructor with no parameters
    Complex c3 = new Complex();
    // print objects
    System.out.println(c1);
    System.out.println(c2);
    System.out.println(c3);
}</a:t>
            </a:r>
          </a:p>
          <a:p>
            <a:pPr lvl="0" indent="0" marL="0">
              <a:buNone/>
            </a:pPr>
            <a:r>
              <a:rPr/>
              <a:t>}</a:t>
            </a:r>
          </a:p>
          <a:p>
            <a:pPr lvl="0" indent="0">
              <a:buNone/>
            </a:pPr>
            <a:r>
              <a:rPr>
                <a:latin typeface="Courier"/>
              </a:rPr>
              <a:t>
---
### Using this in Constructor Overloading
- In the example, we have used this keyword,
  - to call the constructor `Complex(int i, int j)` from the constructor `Complex(int i)`
  - to call the constructor `Complex(int i)` from the constructor `Complex()`
- the line, `System.out.println(c1);` process, the toString() is called Since we override the toString() method inside our class, we get the output according to that method. 
---
### Using this in Constructor Overloading
- One of the huge advantages of this() is to reduce the amount of duplicate code. However, we should be always careful while using this().
- This is because calling constructor from another constructor adds overhead and it is a slow process. Another huge advantage of using this() is to reduce the amount of duplicate code.
---
### Using this in Constructor Overloading
- Invoking one constructor from another constructor is called explicit constructor invocation.
--- 
### Passing this as an Argument
- We can use this keyword to pass the current object as an argument to a method
``` Java linenums="1"
class ThisExample {
    // declare variables
    int x;
    int y;
    ThisExample(int x, int y) {
       // assign values of variables inside constructor
        this.x = x;
        this.y = y;
        // value of x and y before calling add()
        System.out.println("Before passing this to addTwo() method:");
        System.out.println("x = " + this.x + ", y = " + this.y);
        // call the add() method passing this as argument
        add(this);
        // value of x and y after calling add()
        System.out.println("After passing this to addTwo() method:");
        System.out.println("x = " + this.x + ", y = " + this.y);
    }
    void add(ThisExample o){
        o.x += 2;
        o.y += 2;
    }
}</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indent="0" marL="0">
              <a:buNone/>
            </a:pPr>
            <a:r>
              <a:rPr>
                <a:latin typeface="Courier"/>
              </a:rPr>
              <a:t>Java linenums="1" class Main {     public static void main( String[] args ) {         ThisExample obj = new ThisExample(1, -2);     } }</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a:r>
              <a:rPr/>
              <a:t>In the example, inside the constructor </a:t>
            </a:r>
            <a:r>
              <a:rPr>
                <a:latin typeface="Courier"/>
              </a:rPr>
              <a:t>ThisExample()</a:t>
            </a:r>
            <a:r>
              <a:rPr/>
              <a:t>, notice the line, </a:t>
            </a:r>
            <a:r>
              <a:rPr>
                <a:latin typeface="Courier"/>
              </a:rPr>
              <a:t>add(this);</a:t>
            </a:r>
          </a:p>
          <a:p>
            <a:pPr lvl="0"/>
            <a:r>
              <a:rPr/>
              <a:t>Here, we are calling the </a:t>
            </a:r>
            <a:r>
              <a:rPr>
                <a:latin typeface="Courier"/>
              </a:rPr>
              <a:t>add()</a:t>
            </a:r>
            <a:r>
              <a:rPr/>
              <a:t> method by passing this as an argument.</a:t>
            </a:r>
          </a:p>
          <a:p>
            <a:pPr lvl="0"/>
            <a:r>
              <a:rPr/>
              <a:t>Since this keyword contains the reference to the object obj of the class,</a:t>
            </a:r>
          </a:p>
          <a:p>
            <a:pPr lvl="0"/>
            <a:r>
              <a:rPr/>
              <a:t>we can change the value of </a:t>
            </a:r>
            <a:r>
              <a:rPr>
                <a:latin typeface="Courier"/>
              </a:rPr>
              <a:t>x</a:t>
            </a:r>
            <a:r>
              <a:rPr/>
              <a:t> and </a:t>
            </a:r>
            <a:r>
              <a:rPr>
                <a:latin typeface="Courier"/>
              </a:rPr>
              <a:t>y</a:t>
            </a:r>
            <a:r>
              <a:rPr/>
              <a:t> inside the </a:t>
            </a:r>
            <a:r>
              <a:rPr>
                <a:latin typeface="Courier"/>
              </a:rPr>
              <a:t>add()</a:t>
            </a:r>
            <a:r>
              <a:rPr/>
              <a:t> method.</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8-What operations installed</a:t>
            </a:r>
          </a:p>
        </p:txBody>
      </p:sp>
      <p:pic>
        <p:nvPicPr>
          <p:cNvPr descr="fig:  assets/2022-02-20-23-36-49-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instanceof Operator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Operator</a:t>
            </a:r>
          </a:p>
          <a:p>
            <a:pPr lvl="0"/>
            <a:r>
              <a:rPr/>
              <a:t>The instanceof operator in Java is used to</a:t>
            </a:r>
          </a:p>
          <a:p>
            <a:pPr lvl="1"/>
            <a:r>
              <a:rPr/>
              <a:t>check whether an object is an instance of</a:t>
            </a:r>
          </a:p>
          <a:p>
            <a:pPr lvl="2"/>
            <a:r>
              <a:rPr/>
              <a:t>a particular class or not.</a:t>
            </a:r>
          </a:p>
          <a:p>
            <a:pPr lvl="0"/>
            <a:r>
              <a:rPr/>
              <a:t>Its syntax is</a:t>
            </a:r>
          </a:p>
          <a:p>
            <a:pPr lvl="0" indent="0">
              <a:buNone/>
            </a:pPr>
            <a:r>
              <a:rPr>
                <a:latin typeface="Courier"/>
              </a:rPr>
              <a:t>objectName instanceOf className</a:t>
            </a:r>
            <a:r>
              <a:rPr>
                <a:solidFill>
                  <a:srgbClr val="666666"/>
                </a:solidFill>
                <a:latin typeface="Courier"/>
              </a:rPr>
              <a:t>;</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instanceof</a:t>
            </a:r>
          </a:p>
          <a:p>
            <a:pPr lvl="0" indent="0" marL="0">
              <a:buNone/>
            </a:pPr>
            <a:r>
              <a:rPr/>
              <a:t>``` Java linenums=“1” class Main {</a:t>
            </a:r>
          </a:p>
          <a:p>
            <a:pPr lvl="0" indent="0" marL="0">
              <a:buNone/>
            </a:pPr>
            <a:r>
              <a:rPr/>
              <a:t>public static void main(String[] args) {</a:t>
            </a:r>
          </a:p>
          <a:p>
            <a:pPr lvl="0" indent="0">
              <a:buNone/>
            </a:pPr>
            <a:r>
              <a:rPr>
                <a:latin typeface="Courier"/>
              </a:rPr>
              <a:t>// create a variable of string type
String name = "My App";
// checks if name is instance of String
boolean result1 = name instanceof String;
System.out.println("name is an instance of String: " + result1);
// create an object of Main
Main obj = new Main();
// checks if obj is an instance of Main
boolean result2 = obj instanceof Main;
System.out.println("obj is an instance of Main: " + result2);</a:t>
            </a:r>
          </a:p>
          <a:p>
            <a:pPr lvl="0" indent="0" marL="0">
              <a:buNone/>
            </a:pPr>
            <a:r>
              <a:rPr/>
              <a:t>} }</a:t>
            </a:r>
          </a:p>
          <a:p>
            <a:pPr lvl="0" indent="0">
              <a:buNone/>
            </a:pPr>
            <a:r>
              <a:rPr>
                <a:latin typeface="Courier"/>
              </a:rPr>
              <a:t>
---
### Example: Java instanceof
- In the example, we have created a variable name of the String type and an object obj of the Main class.
- Here, we have used the instanceof operator to check whether name and obj are instances of the String and Main class respectively. And, the operator returns true in both cases.
---
### Java instanceof during Inheritance
- We can use the instanceof operator to check if objects of the subclass is also an instance of the superclass.
---
### Java instanceof during Inheritance
``` Java linenums="1"
// Java Program to check if an object of the subclass
// is also an instance of the superclass
// superclass
class Animal {
}
// subclass
class Dog extends Animal {
}
class Main {
  public static void main(String[] args) {
    // create an object of the subclass
    Dog d1 = new Dog();
    // checks if d1 is an instance of the subclass
    System.out.println(d1 instanceof Dog);        // prints true
    // checks if d1 is an instance of the superclass
    System.out.println(d1 instanceof Animal);     // prints true
  }
}</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during Inheritance</a:t>
            </a:r>
          </a:p>
          <a:p>
            <a:pPr lvl="0"/>
            <a:r>
              <a:rPr/>
              <a:t>In the above example, we have created a subclass Dog that inherits from the superclass Animal. We have created an object d1 of the Dog class.</a:t>
            </a:r>
          </a:p>
          <a:p>
            <a:pPr lvl="0"/>
            <a:r>
              <a:rPr/>
              <a:t>Inside the print statement, notice the expression,</a:t>
            </a:r>
          </a:p>
          <a:p>
            <a:pPr lvl="0" indent="0" marL="0">
              <a:buNone/>
            </a:pPr>
            <a:r>
              <a:rPr>
                <a:latin typeface="Courier"/>
              </a:rPr>
              <a:t>Java linenums="1" d1 instanceof Animal</a:t>
            </a:r>
          </a:p>
          <a:p>
            <a:pPr lvl="0"/>
            <a:r>
              <a:rPr/>
              <a:t>Here, we are using the </a:t>
            </a:r>
            <a:r>
              <a:rPr>
                <a:latin typeface="Courier"/>
              </a:rPr>
              <a:t>instanceof</a:t>
            </a:r>
            <a:r>
              <a:rPr/>
              <a:t> operator to check whether </a:t>
            </a:r>
            <a:r>
              <a:rPr>
                <a:latin typeface="Courier"/>
              </a:rPr>
              <a:t>d1</a:t>
            </a:r>
            <a:r>
              <a:rPr/>
              <a:t> is also an instance of the superclass </a:t>
            </a:r>
            <a:r>
              <a:rPr>
                <a:latin typeface="Courier"/>
              </a:rPr>
              <a:t>Animal</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The instanceof operator is also used to check whether an object of a class is</a:t>
            </a:r>
          </a:p>
          <a:p>
            <a:pPr lvl="1"/>
            <a:r>
              <a:rPr/>
              <a:t>also an instance of the interface implemented by the class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 Java linenums=“1” // Java program to check if an object of a class is also // an instance of the interface implemented by the class</a:t>
            </a:r>
          </a:p>
          <a:p>
            <a:pPr lvl="0" indent="0" marL="0">
              <a:buNone/>
            </a:pPr>
            <a:r>
              <a:rPr/>
              <a:t>interface Animal { }</a:t>
            </a:r>
          </a:p>
          <a:p>
            <a:pPr lvl="0" indent="0" marL="0">
              <a:buNone/>
            </a:pPr>
            <a:r>
              <a:rPr/>
              <a:t>class Dog implements Animal { }</a:t>
            </a:r>
          </a:p>
          <a:p>
            <a:pPr lvl="0" indent="0">
              <a:buNone/>
            </a:pPr>
            <a:r>
              <a:rPr>
                <a:latin typeface="Courier"/>
              </a:rPr>
              <a:t>
--- 
### Java instanceof in Interface
``` Java linenums="1"
class Main {
  public static void main(String[] args) {
    // create an object of the Dog class
    Dog d1 = new Dog();
    // checks if the object of Dog
    // is also an instance of Animal
    System.out.println(d1 instanceof Animal);  // returns true
  }
}</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In the example, the </a:t>
            </a:r>
            <a:r>
              <a:rPr>
                <a:latin typeface="Courier"/>
              </a:rPr>
              <a:t>Dog</a:t>
            </a:r>
            <a:r>
              <a:rPr/>
              <a:t> class implements the </a:t>
            </a:r>
            <a:r>
              <a:rPr>
                <a:latin typeface="Courier"/>
              </a:rPr>
              <a:t>Animal</a:t>
            </a:r>
            <a:r>
              <a:rPr/>
              <a:t> interface. Inside the print statement, notice the expression,</a:t>
            </a:r>
          </a:p>
          <a:p>
            <a:pPr lvl="0" indent="0" marL="0">
              <a:buNone/>
            </a:pPr>
            <a:r>
              <a:rPr>
                <a:latin typeface="Courier"/>
              </a:rPr>
              <a:t>Java linenums="1" d1 instanceof Animal</a:t>
            </a:r>
          </a:p>
          <a:p>
            <a:pPr lvl="0"/>
            <a:r>
              <a:rPr/>
              <a:t>Here, </a:t>
            </a:r>
            <a:r>
              <a:rPr>
                <a:latin typeface="Courier"/>
              </a:rPr>
              <a:t>d1</a:t>
            </a:r>
            <a:r>
              <a:rPr/>
              <a:t> is an instance of </a:t>
            </a:r>
            <a:r>
              <a:rPr>
                <a:latin typeface="Courier"/>
              </a:rPr>
              <a:t>Dog</a:t>
            </a:r>
            <a:r>
              <a:rPr/>
              <a:t> class. The instanceof operator checks</a:t>
            </a:r>
          </a:p>
          <a:p>
            <a:pPr lvl="1"/>
            <a:r>
              <a:rPr/>
              <a:t>if </a:t>
            </a:r>
            <a:r>
              <a:rPr>
                <a:latin typeface="Courier"/>
              </a:rPr>
              <a:t>d1</a:t>
            </a:r>
            <a:r>
              <a:rPr/>
              <a:t> is also an instance of the interface </a:t>
            </a:r>
            <a:r>
              <a:rPr>
                <a:latin typeface="Courier"/>
              </a:rPr>
              <a:t>Animal</a:t>
            </a:r>
            <a:r>
              <a:rPr/>
              <a: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In Java, all the classes are inherited from the Object class. So, instances of all the classes are also an instance of the Object class.</a:t>
            </a:r>
          </a:p>
          <a:p>
            <a:pPr lvl="0" indent="0" marL="0">
              <a:buNone/>
            </a:pPr>
            <a:r>
              <a:rPr/>
              <a:t>In the previous example, if we check,</a:t>
            </a:r>
          </a:p>
          <a:p>
            <a:pPr lvl="0" indent="0" marL="0">
              <a:buNone/>
            </a:pPr>
            <a:r>
              <a:rPr>
                <a:latin typeface="Courier"/>
              </a:rPr>
              <a:t>Java linenums="1" d1 instanceof Object</a:t>
            </a:r>
          </a:p>
          <a:p>
            <a:pPr lvl="0" indent="0" marL="0">
              <a:buNone/>
            </a:pPr>
            <a:r>
              <a:rPr/>
              <a:t>The result will be </a:t>
            </a:r>
            <a:r>
              <a:rPr>
                <a:latin typeface="Courier"/>
              </a:rPr>
              <a:t>true</a:t>
            </a:r>
            <a: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t>https://www.site.uottawa.ca/~tcl/seg2105/</a:t>
            </a:r>
          </a:p>
          <a:p>
            <a:pPr lvl="0"/>
            <a:r>
              <a:rPr/>
              <a:t>https://cruise.umple.org/index.shtml</a:t>
            </a:r>
          </a:p>
          <a:p>
            <a:pPr lvl="0"/>
            <a:r>
              <a:rPr/>
              <a:t>https://cruise.umple.org/umple/GettingStarted.html</a:t>
            </a:r>
          </a:p>
          <a:p>
            <a:pPr lvl="0"/>
            <a:r>
              <a:rPr>
                <a:hlinkClick r:id="rId2"/>
              </a:rPr>
              <a:t>Sanem Sarıel Associate Professor, PhD BT503 Application Development with Java (Kemerburgaz University 2013-2015)</a:t>
            </a:r>
          </a:p>
          <a:p>
            <a:pPr lvl="0"/>
            <a:r>
              <a:rPr>
                <a:hlinkClick r:id="rId3"/>
              </a:rPr>
              <a:t>How To Define The Project Scope The Foolproof Way</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 Java OOP Concepts</a:t>
            </a:r>
          </a:p>
          <a:p>
            <a:pPr lvl="0"/>
            <a:r>
              <a:rPr>
                <a:hlinkClick r:id="rId3"/>
              </a:rPr>
              <a:t>BtechSmartClass-Java Buzz Words</a:t>
            </a:r>
          </a:p>
          <a:p>
            <a:pPr lvl="0"/>
            <a:r>
              <a:rPr>
                <a:hlinkClick r:id="rId4"/>
              </a:rPr>
              <a:t>JavatPoint-Cpp vs Java</a:t>
            </a:r>
          </a:p>
          <a:p>
            <a:pPr lvl="0"/>
            <a:r>
              <a:rPr>
                <a:hlinkClick r:id="rId5"/>
              </a:rPr>
              <a:t>BtechSmartClass-Java Classes</a:t>
            </a:r>
          </a:p>
          <a:p>
            <a:pPr lvl="0"/>
            <a:r>
              <a:rPr>
                <a:hlinkClick r:id="rId6"/>
              </a:rPr>
              <a:t>Programiz-Class Objects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9-How the customer was billed</a:t>
            </a:r>
          </a:p>
        </p:txBody>
      </p:sp>
      <p:pic>
        <p:nvPicPr>
          <p:cNvPr descr="fig:  assets/2022-02-20-23-37-02-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BtechSmartClass-Java-Methods-and-Classes</a:t>
            </a:r>
          </a:p>
          <a:p>
            <a:pPr lvl="0"/>
            <a:r>
              <a:rPr>
                <a:hlinkClick r:id="rId3"/>
              </a:rPr>
              <a:t>Programiz-Methods</a:t>
            </a:r>
          </a:p>
          <a:p>
            <a:pPr lvl="0"/>
            <a:r>
              <a:rPr>
                <a:hlinkClick r:id="rId4"/>
              </a:rPr>
              <a:t>Programiz-Method Overloading</a:t>
            </a:r>
          </a:p>
          <a:p>
            <a:pPr lvl="0"/>
            <a:r>
              <a:rPr>
                <a:hlinkClick r:id="rId5"/>
              </a:rPr>
              <a:t>Programiz-Constructors</a:t>
            </a:r>
          </a:p>
          <a:p>
            <a:pPr lvl="0"/>
            <a:r>
              <a:rPr>
                <a:hlinkClick r:id="rId6"/>
              </a:rPr>
              <a:t>BtechSmartClass-Java inheritance basics</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 access specifiers</a:t>
            </a:r>
          </a:p>
          <a:p>
            <a:pPr lvl="0"/>
            <a:r>
              <a:rPr>
                <a:hlinkClick r:id="rId3"/>
              </a:rPr>
              <a:t>Programiz-Access Modifiers</a:t>
            </a:r>
          </a:p>
          <a:p>
            <a:pPr lvl="0"/>
            <a:r>
              <a:rPr>
                <a:hlinkClick r:id="rId4"/>
              </a:rPr>
              <a:t>BtechSmartClass-java constructors in inheritance</a:t>
            </a:r>
          </a:p>
          <a:p>
            <a:pPr lvl="0"/>
            <a:r>
              <a:rPr>
                <a:hlinkClick r:id="rId5"/>
              </a:rPr>
              <a:t>Programiz-Inheritance</a:t>
            </a:r>
          </a:p>
          <a:p>
            <a:pPr lvl="0"/>
            <a:r>
              <a:rPr>
                <a:hlinkClick r:id="rId6"/>
              </a:rPr>
              <a:t>Programiz-this Keyword</a:t>
            </a:r>
          </a:p>
          <a:p>
            <a:pPr lvl="0"/>
            <a:r>
              <a:rPr>
                <a:hlinkClick r:id="rId7"/>
              </a:rPr>
              <a:t>Programiz-instanceof</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 xmlns:m="http://schemas.openxmlformats.org/officeDocument/2006/math">
                    <m:r>
                      <m:t>E</m:t>
                    </m:r>
                    <m:r>
                      <m:t>n</m:t>
                    </m:r>
                    <m:r>
                      <m:t>d</m:t>
                    </m:r>
                    <m:r>
                      <m:rPr>
                        <m:sty m:val="p"/>
                      </m:rPr>
                      <m:t>−</m:t>
                    </m:r>
                    <m:r>
                      <m:t>O</m:t>
                    </m:r>
                    <m:r>
                      <m:t>f</m:t>
                    </m:r>
                    <m:r>
                      <m:rPr>
                        <m:sty m:val="p"/>
                      </m:rPr>
                      <m:t>−</m:t>
                    </m:r>
                    <m:r>
                      <m:t>W</m:t>
                    </m:r>
                    <m:r>
                      <m:t>e</m:t>
                    </m:r>
                    <m:r>
                      <m:t>e</m:t>
                    </m:r>
                    <m:r>
                      <m:t>k</m:t>
                    </m:r>
                    <m:r>
                      <m:rPr>
                        <m:sty m:val="p"/>
                      </m:rPr>
                      <m:t>−</m:t>
                    </m:r>
                    <m:r>
                      <m:t>1</m:t>
                    </m:r>
                    <m:r>
                      <m:rPr>
                        <m:sty m:val="p"/>
                      </m:rPr>
                      <m:t>−</m:t>
                    </m:r>
                    <m:r>
                      <m:t>M</m:t>
                    </m:r>
                    <m:r>
                      <m:t>o</m:t>
                    </m:r>
                    <m:r>
                      <m:t>d</m:t>
                    </m:r>
                    <m:r>
                      <m:t>u</m:t>
                    </m:r>
                    <m:r>
                      <m:t>l</m:t>
                    </m:r>
                    <m:r>
                      <m:t>e</m:t>
                    </m:r>
                  </m:oMath>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10-How it was supported</a:t>
            </a:r>
          </a:p>
        </p:txBody>
      </p:sp>
      <p:pic>
        <p:nvPicPr>
          <p:cNvPr descr="fig:  assets/2022-02-20-23-37-16-image.png" id="0" name="Picture 1"/>
          <p:cNvPicPr>
            <a:picLocks noGrp="1" noChangeAspect="1"/>
          </p:cNvPicPr>
          <p:nvPr/>
        </p:nvPicPr>
        <p:blipFill>
          <a:blip r:embed="rId2"/>
          <a:stretch>
            <a:fillRect/>
          </a:stretch>
        </p:blipFill>
        <p:spPr bwMode="auto">
          <a:xfrm>
            <a:off x="4711700" y="266700"/>
            <a:ext cx="2806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11-What marketing advertised</a:t>
            </a:r>
          </a:p>
        </p:txBody>
      </p:sp>
      <p:pic>
        <p:nvPicPr>
          <p:cNvPr descr="fig:  assets/2022-02-20-23-37-29-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12-What the customer really needed</a:t>
            </a:r>
          </a:p>
        </p:txBody>
      </p:sp>
      <p:pic>
        <p:nvPicPr>
          <p:cNvPr descr="fig:  assets/2022-02-20-23-37-40-image.png" id="0" name="Picture 1"/>
          <p:cNvPicPr>
            <a:picLocks noGrp="1" noChangeAspect="1"/>
          </p:cNvPicPr>
          <p:nvPr/>
        </p:nvPicPr>
        <p:blipFill>
          <a:blip r:embed="rId2"/>
          <a:stretch>
            <a:fillRect/>
          </a:stretch>
        </p:blipFill>
        <p:spPr bwMode="auto">
          <a:xfrm>
            <a:off x="47625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13-The disaster recover plan</a:t>
            </a:r>
          </a:p>
        </p:txBody>
      </p:sp>
      <p:pic>
        <p:nvPicPr>
          <p:cNvPr descr="fig:  assets/2022-02-20-23-38-21-image.png" id="0" name="Picture 1"/>
          <p:cNvPicPr>
            <a:picLocks noGrp="1" noChangeAspect="1"/>
          </p:cNvPicPr>
          <p:nvPr/>
        </p:nvPicPr>
        <p:blipFill>
          <a:blip r:embed="rId2"/>
          <a:stretch>
            <a:fillRect/>
          </a:stretch>
        </p:blipFill>
        <p:spPr bwMode="auto">
          <a:xfrm>
            <a:off x="4775200" y="266700"/>
            <a:ext cx="2679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14- What the digg effect can do to your site</a:t>
            </a:r>
          </a:p>
        </p:txBody>
      </p:sp>
      <p:pic>
        <p:nvPicPr>
          <p:cNvPr descr="fig:  assets/2022-02-20-23-38-34-image.png" id="0" name="Picture 1"/>
          <p:cNvPicPr>
            <a:picLocks noGrp="1" noChangeAspect="1"/>
          </p:cNvPicPr>
          <p:nvPr/>
        </p:nvPicPr>
        <p:blipFill>
          <a:blip r:embed="rId2"/>
          <a:stretch>
            <a:fillRect/>
          </a:stretch>
        </p:blipFill>
        <p:spPr bwMode="auto">
          <a:xfrm>
            <a:off x="4902200" y="266700"/>
            <a:ext cx="2451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15- (Finally) When it was delivered</a:t>
            </a:r>
          </a:p>
        </p:txBody>
      </p:sp>
      <p:pic>
        <p:nvPicPr>
          <p:cNvPr descr="fig:  assets/2022-02-20-23-38-50-image.png" id="0" name="Picture 1"/>
          <p:cNvPicPr>
            <a:picLocks noGrp="1" noChangeAspect="1"/>
          </p:cNvPicPr>
          <p:nvPr/>
        </p:nvPicPr>
        <p:blipFill>
          <a:blip r:embed="rId2"/>
          <a:stretch>
            <a:fillRect/>
          </a:stretch>
        </p:blipFill>
        <p:spPr bwMode="auto">
          <a:xfrm>
            <a:off x="4800600" y="266700"/>
            <a:ext cx="2628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Brief Description of Course and Rules</a:t>
            </a:r>
          </a:p>
          <a:p>
            <a:pPr lvl="0" indent="0" marL="0">
              <a:buNone/>
            </a:pPr>
            <a:r>
              <a:rPr/>
              <a:t>We will first talk about,</a:t>
            </a:r>
          </a:p>
          <a:p>
            <a:pPr lvl="0" indent="-457200" marL="457200">
              <a:buAutoNum type="arabicPeriod"/>
            </a:pPr>
            <a:r>
              <a:rPr/>
              <a:t>Course Plan and Communication</a:t>
            </a:r>
          </a:p>
          <a:p>
            <a:pPr lvl="0" indent="-457200" marL="457200">
              <a:buAutoNum type="arabicPeriod"/>
            </a:pPr>
            <a:r>
              <a:rPr/>
              <a:t>Grading System, Homeworks, and Exams</a:t>
            </a:r>
          </a:p>
          <a:p>
            <a:pPr lvl="0" indent="0" marL="0">
              <a:buNone/>
            </a:pPr>
            <a:r>
              <a:rPr/>
              <a:t>please read the syllabus carefully.</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Need for a good programming method</a:t>
            </a:r>
          </a:p>
        </p:txBody>
      </p:sp>
      <p:sp>
        <p:nvSpPr>
          <p:cNvPr id="3" name="Content Placeholder 2"/>
          <p:cNvSpPr>
            <a:spLocks noGrp="1"/>
          </p:cNvSpPr>
          <p:nvPr>
            <p:ph idx="1"/>
          </p:nvPr>
        </p:nvSpPr>
        <p:spPr/>
        <p:txBody>
          <a:bodyPr/>
          <a:lstStyle/>
          <a:p>
            <a:pPr lvl="0"/>
            <a:r>
              <a:rPr b="1"/>
              <a:t>Common problems</a:t>
            </a:r>
          </a:p>
          <a:p>
            <a:pPr lvl="1"/>
            <a:r>
              <a:rPr/>
              <a:t>Why does it take so long?</a:t>
            </a:r>
          </a:p>
          <a:p>
            <a:pPr lvl="1"/>
            <a:r>
              <a:rPr/>
              <a:t>Why are development costs so high?</a:t>
            </a:r>
          </a:p>
          <a:p>
            <a:pPr lvl="1"/>
            <a:r>
              <a:rPr/>
              <a:t>Why can’t find all faults before delivery?</a:t>
            </a:r>
          </a:p>
          <a:p>
            <a:pPr lvl="1"/>
            <a:r>
              <a:rPr/>
              <a:t>Why can’t we measure development?</a:t>
            </a:r>
          </a:p>
          <a:p>
            <a:pPr lvl="0" indent="0" marL="0">
              <a:buNone/>
            </a:pPr>
            <a:r>
              <a:rPr i="1"/>
              <a:t>NIST</a:t>
            </a:r>
            <a:r>
              <a:rPr/>
              <a:t> reported that even though 50 percent of software development budgets go to testing, flaws in software still cost the U.S. economy $59.5 billion annually.*</a:t>
            </a:r>
          </a:p>
          <a:p>
            <a:pPr lvl="0" indent="0" marL="0">
              <a:buNone/>
            </a:pPr>
            <a:r>
              <a:rPr>
                <a:hlinkClick r:id="rId2"/>
              </a:rPr>
              <a:t>Updated NIST Software Uses Combination Testing to Catch Bugs Fast and Easy | NIST</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(1)</a:t>
            </a:r>
          </a:p>
        </p:txBody>
      </p:sp>
      <p:sp>
        <p:nvSpPr>
          <p:cNvPr id="3" name="Content Placeholder 2"/>
          <p:cNvSpPr>
            <a:spLocks noGrp="1"/>
          </p:cNvSpPr>
          <p:nvPr>
            <p:ph idx="1"/>
          </p:nvPr>
        </p:nvSpPr>
        <p:spPr/>
        <p:txBody>
          <a:bodyPr/>
          <a:lstStyle/>
          <a:p>
            <a:pPr lvl="0"/>
            <a:r>
              <a:rPr/>
              <a:t>The process of </a:t>
            </a:r>
            <a:r>
              <a:rPr b="1"/>
              <a:t>solving customers’ problems</a:t>
            </a:r>
            <a:r>
              <a:rPr/>
              <a:t> by the</a:t>
            </a:r>
          </a:p>
          <a:p>
            <a:pPr lvl="1"/>
            <a:r>
              <a:rPr/>
              <a:t>systematic development and evolution of large,</a:t>
            </a:r>
          </a:p>
          <a:p>
            <a:pPr lvl="1"/>
            <a:r>
              <a:rPr/>
              <a:t>high-quality software systems within</a:t>
            </a:r>
          </a:p>
          <a:p>
            <a:pPr lvl="2"/>
            <a:r>
              <a:rPr/>
              <a:t>cost,</a:t>
            </a:r>
          </a:p>
          <a:p>
            <a:pPr lvl="2"/>
            <a:r>
              <a:rPr/>
              <a:t>time and</a:t>
            </a:r>
          </a:p>
          <a:p>
            <a:pPr lvl="2"/>
            <a:r>
              <a:rPr/>
              <a:t>other constraints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(2)</a:t>
            </a:r>
          </a:p>
        </p:txBody>
      </p:sp>
      <p:sp>
        <p:nvSpPr>
          <p:cNvPr id="3" name="Content Placeholder 2"/>
          <p:cNvSpPr>
            <a:spLocks noGrp="1"/>
          </p:cNvSpPr>
          <p:nvPr>
            <p:ph idx="1"/>
          </p:nvPr>
        </p:nvSpPr>
        <p:spPr/>
        <p:txBody>
          <a:bodyPr/>
          <a:lstStyle/>
          <a:p>
            <a:pPr lvl="0"/>
            <a:r>
              <a:rPr b="1"/>
              <a:t>Solving customers’ problems</a:t>
            </a:r>
          </a:p>
          <a:p>
            <a:pPr lvl="1"/>
            <a:r>
              <a:rPr/>
              <a:t>The goal</a:t>
            </a:r>
          </a:p>
          <a:p>
            <a:pPr lvl="2"/>
            <a:r>
              <a:rPr/>
              <a:t>Sometimes the solution is to </a:t>
            </a:r>
            <a:r>
              <a:rPr b="1"/>
              <a:t>buy</a:t>
            </a:r>
            <a:r>
              <a:rPr/>
              <a:t>, not build</a:t>
            </a:r>
          </a:p>
          <a:p>
            <a:pPr lvl="2"/>
            <a:r>
              <a:rPr/>
              <a:t>Adding unnecessary features often makes software worse</a:t>
            </a:r>
          </a:p>
          <a:p>
            <a:pPr lvl="2"/>
            <a:r>
              <a:rPr/>
              <a:t>Software engineers must communicate effectively to identify and understand the problem</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(3)</a:t>
            </a:r>
          </a:p>
        </p:txBody>
      </p:sp>
      <p:sp>
        <p:nvSpPr>
          <p:cNvPr id="3" name="Content Placeholder 2"/>
          <p:cNvSpPr>
            <a:spLocks noGrp="1"/>
          </p:cNvSpPr>
          <p:nvPr>
            <p:ph idx="1"/>
          </p:nvPr>
        </p:nvSpPr>
        <p:spPr/>
        <p:txBody>
          <a:bodyPr/>
          <a:lstStyle/>
          <a:p>
            <a:pPr lvl="0"/>
            <a:r>
              <a:rPr b="1"/>
              <a:t>Systematic development and evolution</a:t>
            </a:r>
          </a:p>
          <a:p>
            <a:pPr lvl="1"/>
            <a:r>
              <a:rPr/>
              <a:t>An engineering process involves applying </a:t>
            </a:r>
            <a:r>
              <a:rPr i="1"/>
              <a:t>well understood techniques</a:t>
            </a:r>
            <a:r>
              <a:rPr/>
              <a:t> in a organized and </a:t>
            </a:r>
            <a:r>
              <a:rPr i="1"/>
              <a:t>disciplined</a:t>
            </a:r>
            <a:r>
              <a:rPr/>
              <a:t> way</a:t>
            </a:r>
          </a:p>
          <a:p>
            <a:pPr lvl="1"/>
            <a:r>
              <a:rPr/>
              <a:t>Many well-accepted practices have been formally standardized</a:t>
            </a:r>
          </a:p>
          <a:p>
            <a:pPr lvl="2"/>
            <a:r>
              <a:rPr/>
              <a:t>e.g. by the IEEE or ISO</a:t>
            </a:r>
          </a:p>
          <a:p>
            <a:pPr lvl="1"/>
            <a:r>
              <a:rPr/>
              <a:t>Most development work is evolution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(4)</a:t>
            </a:r>
          </a:p>
        </p:txBody>
      </p:sp>
      <p:sp>
        <p:nvSpPr>
          <p:cNvPr id="3" name="Content Placeholder 2"/>
          <p:cNvSpPr>
            <a:spLocks noGrp="1"/>
          </p:cNvSpPr>
          <p:nvPr>
            <p:ph idx="1"/>
          </p:nvPr>
        </p:nvSpPr>
        <p:spPr/>
        <p:txBody>
          <a:bodyPr/>
          <a:lstStyle/>
          <a:p>
            <a:pPr lvl="0"/>
            <a:r>
              <a:rPr b="1"/>
              <a:t>Large, high quality software systems</a:t>
            </a:r>
          </a:p>
          <a:p>
            <a:pPr lvl="1"/>
            <a:r>
              <a:rPr/>
              <a:t>Software engineering techniques are needed because large systems </a:t>
            </a:r>
            <a:r>
              <a:rPr i="1"/>
              <a:t>cannot be completely understood</a:t>
            </a:r>
            <a:r>
              <a:rPr/>
              <a:t> by one person</a:t>
            </a:r>
          </a:p>
          <a:p>
            <a:pPr lvl="1"/>
            <a:r>
              <a:rPr/>
              <a:t>Teamwork and co-ordination are required</a:t>
            </a:r>
          </a:p>
          <a:p>
            <a:pPr lvl="1"/>
            <a:r>
              <a:rPr i="1"/>
              <a:t>Key challenge:</a:t>
            </a:r>
            <a:r>
              <a:rPr/>
              <a:t> Dividing up the work and ensuring that the parts of the system work properly together</a:t>
            </a:r>
          </a:p>
          <a:p>
            <a:pPr lvl="1"/>
            <a:r>
              <a:rPr/>
              <a:t>The end-product must be of sufficient quality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(5)</a:t>
            </a:r>
          </a:p>
        </p:txBody>
      </p:sp>
      <p:sp>
        <p:nvSpPr>
          <p:cNvPr id="3" name="Content Placeholder 2"/>
          <p:cNvSpPr>
            <a:spLocks noGrp="1"/>
          </p:cNvSpPr>
          <p:nvPr>
            <p:ph idx="1"/>
          </p:nvPr>
        </p:nvSpPr>
        <p:spPr/>
        <p:txBody>
          <a:bodyPr/>
          <a:lstStyle/>
          <a:p>
            <a:pPr lvl="0"/>
            <a:r>
              <a:rPr b="1"/>
              <a:t>Cost, time and other constraints</a:t>
            </a:r>
          </a:p>
          <a:p>
            <a:pPr lvl="1"/>
            <a:r>
              <a:rPr/>
              <a:t>Finite resources</a:t>
            </a:r>
          </a:p>
          <a:p>
            <a:pPr lvl="1"/>
            <a:r>
              <a:rPr/>
              <a:t>The benefit must outweigh the cost</a:t>
            </a:r>
          </a:p>
          <a:p>
            <a:pPr lvl="1"/>
            <a:r>
              <a:rPr/>
              <a:t>Others are competing to do the job cheaper and faster</a:t>
            </a:r>
          </a:p>
          <a:p>
            <a:pPr lvl="1"/>
            <a:r>
              <a:rPr/>
              <a:t>Inaccurate estimates of cost and time have caused many project failures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Software Engineering Profession</a:t>
            </a:r>
          </a:p>
        </p:txBody>
      </p:sp>
      <p:sp>
        <p:nvSpPr>
          <p:cNvPr id="3" name="Content Placeholder 2"/>
          <p:cNvSpPr>
            <a:spLocks noGrp="1"/>
          </p:cNvSpPr>
          <p:nvPr>
            <p:ph idx="1"/>
          </p:nvPr>
        </p:nvSpPr>
        <p:spPr/>
        <p:txBody>
          <a:bodyPr/>
          <a:lstStyle/>
          <a:p>
            <a:pPr lvl="0"/>
            <a:r>
              <a:rPr b="1"/>
              <a:t>The term Software Engineering was coined in 1968</a:t>
            </a:r>
          </a:p>
          <a:p>
            <a:pPr lvl="1"/>
            <a:r>
              <a:rPr/>
              <a:t>People began to realize that the principles of engineering should be applied to software development</a:t>
            </a:r>
          </a:p>
          <a:p>
            <a:pPr lvl="0"/>
            <a:r>
              <a:rPr b="1"/>
              <a:t>Engineering is a licensed profession</a:t>
            </a:r>
          </a:p>
          <a:p>
            <a:pPr lvl="1"/>
            <a:r>
              <a:rPr/>
              <a:t>In order to protect the public</a:t>
            </a:r>
          </a:p>
          <a:p>
            <a:pPr lvl="1"/>
            <a:r>
              <a:rPr/>
              <a:t>Engineers design artifacts following well accepted practices which involve the application of science, mathematics and economics</a:t>
            </a:r>
          </a:p>
          <a:p>
            <a:pPr lvl="1"/>
            <a:r>
              <a:rPr/>
              <a:t>Ethical practice is also a key tenet of the profession</a:t>
            </a:r>
          </a:p>
          <a:p>
            <a:pPr lvl="0"/>
            <a:r>
              <a:rPr b="1"/>
              <a:t>In many countries, much software engineering does not require an engineering licence, but is still engineering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Code of Ethics</a:t>
            </a:r>
          </a:p>
        </p:txBody>
      </p:sp>
      <p:sp>
        <p:nvSpPr>
          <p:cNvPr id="3" name="Content Placeholder 2"/>
          <p:cNvSpPr>
            <a:spLocks noGrp="1"/>
          </p:cNvSpPr>
          <p:nvPr>
            <p:ph idx="1"/>
          </p:nvPr>
        </p:nvSpPr>
        <p:spPr/>
        <p:txBody>
          <a:bodyPr/>
          <a:lstStyle/>
          <a:p>
            <a:pPr lvl="0"/>
            <a:r>
              <a:rPr b="1" i="1"/>
              <a:t>Software engineers shall</a:t>
            </a:r>
          </a:p>
          <a:p>
            <a:pPr lvl="1"/>
            <a:r>
              <a:rPr/>
              <a:t>Act consistently with </a:t>
            </a:r>
            <a:r>
              <a:rPr b="1"/>
              <a:t>public interest</a:t>
            </a:r>
          </a:p>
          <a:p>
            <a:pPr lvl="1"/>
            <a:r>
              <a:rPr/>
              <a:t>Act in the </a:t>
            </a:r>
            <a:r>
              <a:rPr b="1"/>
              <a:t>best interests of their clients</a:t>
            </a:r>
          </a:p>
          <a:p>
            <a:pPr lvl="1"/>
            <a:r>
              <a:rPr/>
              <a:t>Develop and maintain with the </a:t>
            </a:r>
            <a:r>
              <a:rPr b="1"/>
              <a:t>highest standards</a:t>
            </a:r>
            <a:r>
              <a:rPr/>
              <a:t> possible</a:t>
            </a:r>
          </a:p>
          <a:p>
            <a:pPr lvl="1"/>
            <a:r>
              <a:rPr/>
              <a:t>Maintain </a:t>
            </a:r>
            <a:r>
              <a:rPr b="1"/>
              <a:t>integrity and independence</a:t>
            </a:r>
          </a:p>
          <a:p>
            <a:pPr lvl="1"/>
            <a:r>
              <a:rPr/>
              <a:t>Promote an </a:t>
            </a:r>
            <a:r>
              <a:rPr b="1"/>
              <a:t>ethical</a:t>
            </a:r>
            <a:r>
              <a:rPr/>
              <a:t> approach in </a:t>
            </a:r>
            <a:r>
              <a:rPr b="1"/>
              <a:t>management</a:t>
            </a:r>
          </a:p>
          <a:p>
            <a:pPr lvl="1"/>
            <a:r>
              <a:rPr/>
              <a:t>Advance the integrity and </a:t>
            </a:r>
            <a:r>
              <a:rPr b="1"/>
              <a:t>reputation of the profession</a:t>
            </a:r>
          </a:p>
          <a:p>
            <a:pPr lvl="1"/>
            <a:r>
              <a:rPr/>
              <a:t>Be fair and </a:t>
            </a:r>
            <a:r>
              <a:rPr b="1"/>
              <a:t>supportive to colleagues</a:t>
            </a:r>
          </a:p>
          <a:p>
            <a:pPr lvl="1"/>
            <a:r>
              <a:rPr/>
              <a:t>Participate in </a:t>
            </a:r>
            <a:r>
              <a:rPr b="1"/>
              <a:t>lifelong learning</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a:t>
            </a:r>
          </a:p>
        </p:txBody>
      </p:sp>
      <p:sp>
        <p:nvSpPr>
          <p:cNvPr id="3" name="Content Placeholder 2"/>
          <p:cNvSpPr>
            <a:spLocks noGrp="1"/>
          </p:cNvSpPr>
          <p:nvPr>
            <p:ph idx="1"/>
          </p:nvPr>
        </p:nvSpPr>
        <p:spPr/>
        <p:txBody>
          <a:bodyPr/>
          <a:lstStyle/>
          <a:p>
            <a:pPr lvl="0"/>
            <a:r>
              <a:rPr b="1"/>
              <a:t>Usability</a:t>
            </a:r>
          </a:p>
          <a:p>
            <a:pPr lvl="1"/>
            <a:r>
              <a:rPr/>
              <a:t>Users can learn it and fast and get their job done easily</a:t>
            </a:r>
          </a:p>
          <a:p>
            <a:pPr lvl="0"/>
            <a:r>
              <a:rPr b="1"/>
              <a:t>Efficiency</a:t>
            </a:r>
          </a:p>
          <a:p>
            <a:pPr lvl="1"/>
            <a:r>
              <a:rPr/>
              <a:t>It doesn’t waste resources such as CPU time and memory</a:t>
            </a:r>
          </a:p>
          <a:p>
            <a:pPr lvl="0"/>
            <a:r>
              <a:rPr b="1"/>
              <a:t>Reliability</a:t>
            </a:r>
          </a:p>
          <a:p>
            <a:pPr lvl="1"/>
            <a:r>
              <a:rPr/>
              <a:t>It does what it is required to do without failing</a:t>
            </a:r>
          </a:p>
          <a:p>
            <a:pPr lvl="0"/>
            <a:r>
              <a:rPr b="1"/>
              <a:t>Maintainability</a:t>
            </a:r>
          </a:p>
          <a:p>
            <a:pPr lvl="1"/>
            <a:r>
              <a:rPr/>
              <a:t>It can be easily changed</a:t>
            </a:r>
          </a:p>
          <a:p>
            <a:pPr lvl="0"/>
            <a:r>
              <a:rPr b="1"/>
              <a:t>Reusability</a:t>
            </a:r>
          </a:p>
          <a:p>
            <a:pPr lvl="1"/>
            <a:r>
              <a:rPr/>
              <a:t>Its parts can be used in other projects, so reprogramming is not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pic>
        <p:nvPicPr>
          <p:cNvPr descr="fig:  assets/2022-02-20-23-16-59-image.png" id="0" name="Picture 1"/>
          <p:cNvPicPr>
            <a:picLocks noGrp="1" noChangeAspect="1"/>
          </p:cNvPicPr>
          <p:nvPr/>
        </p:nvPicPr>
        <p:blipFill>
          <a:blip r:embed="rId2"/>
          <a:stretch>
            <a:fillRect/>
          </a:stretch>
        </p:blipFill>
        <p:spPr bwMode="auto">
          <a:xfrm>
            <a:off x="1498600" y="1600200"/>
            <a:ext cx="613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Course Growth Track</a:t>
            </a:r>
          </a:p>
          <a:p>
            <a:pPr lvl="0"/>
            <a:r>
              <a:rPr/>
              <a:t>OOP with Java</a:t>
            </a:r>
          </a:p>
          <a:p>
            <a:pPr lvl="0"/>
            <a:r>
              <a:rPr/>
              <a:t>UML</a:t>
            </a:r>
          </a:p>
          <a:p>
            <a:pPr lvl="0"/>
            <a:r>
              <a:rPr/>
              <a:t>PlantUML + UMPLE + UML</a:t>
            </a:r>
          </a:p>
          <a:p>
            <a:pPr lvl="0"/>
            <a:r>
              <a:rPr/>
              <a:t>PlantUML + UMPLE + UML + Java</a:t>
            </a:r>
          </a:p>
          <a:p>
            <a:pPr lvl="0"/>
            <a:r>
              <a:rPr/>
              <a:t>Design Patterns + UML + Java + UMPLE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sp>
        <p:nvSpPr>
          <p:cNvPr id="3" name="Content Placeholder 2"/>
          <p:cNvSpPr>
            <a:spLocks noGrp="1"/>
          </p:cNvSpPr>
          <p:nvPr>
            <p:ph idx="1"/>
          </p:nvPr>
        </p:nvSpPr>
        <p:spPr/>
        <p:txBody>
          <a:bodyPr/>
          <a:lstStyle/>
          <a:p>
            <a:pPr lvl="0"/>
            <a:r>
              <a:rPr b="1"/>
              <a:t>Customer (those who pay):</a:t>
            </a:r>
          </a:p>
          <a:p>
            <a:pPr lvl="1"/>
            <a:r>
              <a:rPr/>
              <a:t>solves problems at an acceptable cost in terms of money paid and resources used</a:t>
            </a:r>
          </a:p>
          <a:p>
            <a:pPr lvl="0"/>
            <a:r>
              <a:rPr b="1"/>
              <a:t>User</a:t>
            </a:r>
          </a:p>
          <a:p>
            <a:pPr lvl="1"/>
            <a:r>
              <a:rPr/>
              <a:t>easy to learn; efficient to use; helps get work done</a:t>
            </a:r>
          </a:p>
          <a:p>
            <a:pPr lvl="0"/>
            <a:r>
              <a:rPr b="1"/>
              <a:t>Developer</a:t>
            </a:r>
          </a:p>
          <a:p>
            <a:pPr lvl="1"/>
            <a:r>
              <a:rPr/>
              <a:t>easy to design; easy to maintain; easy to reuse its parts</a:t>
            </a:r>
          </a:p>
          <a:p>
            <a:pPr lvl="0"/>
            <a:r>
              <a:rPr b="1"/>
              <a:t>Development manager</a:t>
            </a:r>
          </a:p>
          <a:p>
            <a:pPr lvl="1"/>
            <a:r>
              <a:rPr/>
              <a:t>sells more and pleases customers while costing less to develop and maintain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User</a:t>
            </a:r>
          </a:p>
        </p:txBody>
      </p:sp>
      <p:sp>
        <p:nvSpPr>
          <p:cNvPr id="3" name="Content Placeholder 2"/>
          <p:cNvSpPr>
            <a:spLocks noGrp="1"/>
          </p:cNvSpPr>
          <p:nvPr>
            <p:ph idx="1"/>
          </p:nvPr>
        </p:nvSpPr>
        <p:spPr/>
        <p:txBody>
          <a:bodyPr/>
          <a:lstStyle/>
          <a:p>
            <a:pPr lvl="0"/>
            <a:r>
              <a:rPr/>
              <a:t>A program must do its </a:t>
            </a:r>
            <a:r>
              <a:rPr b="1"/>
              <a:t>job correctly</a:t>
            </a:r>
            <a:r>
              <a:rPr/>
              <a:t>. It must be useful and - usable</a:t>
            </a:r>
          </a:p>
          <a:p>
            <a:pPr lvl="0"/>
            <a:r>
              <a:rPr/>
              <a:t>A program must </a:t>
            </a:r>
            <a:r>
              <a:rPr b="1"/>
              <a:t>run</a:t>
            </a:r>
            <a:r>
              <a:rPr/>
              <a:t> as </a:t>
            </a:r>
            <a:r>
              <a:rPr b="1"/>
              <a:t>fast</a:t>
            </a:r>
            <a:r>
              <a:rPr/>
              <a:t> as necessary (Real-time constraints)</a:t>
            </a:r>
          </a:p>
          <a:p>
            <a:pPr lvl="0"/>
            <a:r>
              <a:rPr/>
              <a:t>A program must not </a:t>
            </a:r>
            <a:r>
              <a:rPr b="1"/>
              <a:t>waste system resources</a:t>
            </a:r>
            <a:r>
              <a:rPr/>
              <a:t>(processor time, - memory, disk capacity, network capacity) too much</a:t>
            </a:r>
          </a:p>
          <a:p>
            <a:pPr lvl="0"/>
            <a:r>
              <a:rPr/>
              <a:t>It must be </a:t>
            </a:r>
            <a:r>
              <a:rPr b="1"/>
              <a:t>reliable</a:t>
            </a:r>
          </a:p>
          <a:p>
            <a:pPr lvl="0"/>
            <a:r>
              <a:rPr/>
              <a:t>It must be easily </a:t>
            </a:r>
            <a:r>
              <a:rPr b="1"/>
              <a:t>updated</a:t>
            </a:r>
          </a:p>
          <a:p>
            <a:pPr lvl="0"/>
            <a:r>
              <a:rPr/>
              <a:t>A good software must have sufficient documentation (users manual)</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SW Developer</a:t>
            </a:r>
          </a:p>
        </p:txBody>
      </p:sp>
      <p:sp>
        <p:nvSpPr>
          <p:cNvPr id="3" name="Content Placeholder 2"/>
          <p:cNvSpPr>
            <a:spLocks noGrp="1"/>
          </p:cNvSpPr>
          <p:nvPr>
            <p:ph idx="1"/>
          </p:nvPr>
        </p:nvSpPr>
        <p:spPr/>
        <p:txBody>
          <a:bodyPr/>
          <a:lstStyle/>
          <a:p>
            <a:pPr lvl="0"/>
            <a:r>
              <a:rPr/>
              <a:t>Source code must be </a:t>
            </a:r>
            <a:r>
              <a:rPr b="1"/>
              <a:t>readable and understandable</a:t>
            </a:r>
          </a:p>
          <a:p>
            <a:pPr lvl="0"/>
            <a:r>
              <a:rPr/>
              <a:t>It must be </a:t>
            </a:r>
            <a:r>
              <a:rPr b="1"/>
              <a:t>easy</a:t>
            </a:r>
            <a:r>
              <a:rPr/>
              <a:t> to </a:t>
            </a:r>
            <a:r>
              <a:rPr b="1"/>
              <a:t>maintain</a:t>
            </a:r>
            <a:r>
              <a:rPr/>
              <a:t> and </a:t>
            </a:r>
            <a:r>
              <a:rPr b="1"/>
              <a:t>update</a:t>
            </a:r>
            <a:r>
              <a:rPr/>
              <a:t> the program</a:t>
            </a:r>
          </a:p>
          <a:p>
            <a:pPr lvl="0"/>
            <a:r>
              <a:rPr/>
              <a:t>A program must consist of </a:t>
            </a:r>
            <a:r>
              <a:rPr b="1"/>
              <a:t>independent modules</a:t>
            </a:r>
          </a:p>
          <a:p>
            <a:pPr lvl="0"/>
            <a:r>
              <a:rPr/>
              <a:t>An </a:t>
            </a:r>
            <a:r>
              <a:rPr b="1"/>
              <a:t>error</a:t>
            </a:r>
            <a:r>
              <a:rPr/>
              <a:t> may not affect other parts of a program (Locality of errors)</a:t>
            </a:r>
          </a:p>
          <a:p>
            <a:pPr lvl="0"/>
            <a:r>
              <a:rPr/>
              <a:t>Modules of the program must be </a:t>
            </a:r>
            <a:r>
              <a:rPr b="1"/>
              <a:t>reusable</a:t>
            </a:r>
            <a:r>
              <a:rPr/>
              <a:t> in other projects</a:t>
            </a:r>
          </a:p>
          <a:p>
            <a:pPr lvl="0"/>
            <a:r>
              <a:rPr/>
              <a:t>A software project must meet its </a:t>
            </a:r>
            <a:r>
              <a:rPr b="1"/>
              <a:t>deadline</a:t>
            </a:r>
          </a:p>
          <a:p>
            <a:pPr lvl="0"/>
            <a:r>
              <a:rPr/>
              <a:t>Good software must have </a:t>
            </a:r>
            <a:r>
              <a:rPr b="1"/>
              <a:t>sufficient documentation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OOP</a:t>
            </a:r>
          </a:p>
        </p:txBody>
      </p:sp>
      <p:sp>
        <p:nvSpPr>
          <p:cNvPr id="3" name="Content Placeholder 2"/>
          <p:cNvSpPr>
            <a:spLocks noGrp="1"/>
          </p:cNvSpPr>
          <p:nvPr>
            <p:ph idx="1"/>
          </p:nvPr>
        </p:nvSpPr>
        <p:spPr/>
        <p:txBody>
          <a:bodyPr/>
          <a:lstStyle/>
          <a:p>
            <a:pPr lvl="0"/>
            <a:r>
              <a:rPr/>
              <a:t>OOP techniques ensure high-quality programs</a:t>
            </a:r>
          </a:p>
          <a:p>
            <a:pPr lvl="0"/>
            <a:r>
              <a:rPr/>
              <a:t>While designing and coding a program, these quality metrics must always be considered</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t>
            </a:r>
            <a:r>
              <a:rPr b="1"/>
              <a:t>Conflicts and Objectives</a:t>
            </a:r>
          </a:p>
        </p:txBody>
      </p:sp>
      <p:sp>
        <p:nvSpPr>
          <p:cNvPr id="3" name="Content Placeholder 2"/>
          <p:cNvSpPr>
            <a:spLocks noGrp="1"/>
          </p:cNvSpPr>
          <p:nvPr>
            <p:ph idx="1"/>
          </p:nvPr>
        </p:nvSpPr>
        <p:spPr/>
        <p:txBody>
          <a:bodyPr/>
          <a:lstStyle/>
          <a:p>
            <a:pPr lvl="0"/>
            <a:r>
              <a:rPr b="1"/>
              <a:t>The different qualities can conflict</a:t>
            </a:r>
          </a:p>
          <a:p>
            <a:pPr lvl="1"/>
            <a:r>
              <a:rPr/>
              <a:t>Increasing efficiency can reduce maintainability or reusability</a:t>
            </a:r>
          </a:p>
          <a:p>
            <a:pPr lvl="1"/>
            <a:r>
              <a:rPr/>
              <a:t>Increasing usability can reduce efficiency</a:t>
            </a:r>
          </a:p>
          <a:p>
            <a:pPr lvl="0"/>
            <a:r>
              <a:rPr b="1"/>
              <a:t>Setting objectives for quality is a key engineering activity</a:t>
            </a:r>
          </a:p>
          <a:p>
            <a:pPr lvl="1"/>
            <a:r>
              <a:rPr/>
              <a:t>You then design to meet the objectives</a:t>
            </a:r>
          </a:p>
          <a:p>
            <a:pPr lvl="1"/>
            <a:r>
              <a:rPr/>
              <a:t>Avoids “over-engineering” which wastes money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a:t>
            </a:r>
          </a:p>
        </p:txBody>
      </p:sp>
      <p:sp>
        <p:nvSpPr>
          <p:cNvPr id="3" name="Content Placeholder 2"/>
          <p:cNvSpPr>
            <a:spLocks noGrp="1"/>
          </p:cNvSpPr>
          <p:nvPr>
            <p:ph idx="1"/>
          </p:nvPr>
        </p:nvSpPr>
        <p:spPr/>
        <p:txBody>
          <a:bodyPr/>
          <a:lstStyle/>
          <a:p>
            <a:pPr lvl="0"/>
            <a:r>
              <a:rPr b="1"/>
              <a:t>Most projects are evolutionary or maintenance projects, involving work on legacy systems</a:t>
            </a:r>
          </a:p>
          <a:p>
            <a:pPr lvl="1"/>
            <a:r>
              <a:rPr i="1"/>
              <a:t>Corrective</a:t>
            </a:r>
            <a:r>
              <a:rPr/>
              <a:t> projects: fixing defects</a:t>
            </a:r>
          </a:p>
          <a:p>
            <a:pPr lvl="1"/>
            <a:r>
              <a:rPr i="1"/>
              <a:t>Adaptive</a:t>
            </a:r>
            <a:r>
              <a:rPr/>
              <a:t> projects: changing the system in response to changes in</a:t>
            </a:r>
          </a:p>
          <a:p>
            <a:pPr lvl="2"/>
            <a:r>
              <a:rPr/>
              <a:t>Operating system</a:t>
            </a:r>
          </a:p>
          <a:p>
            <a:pPr lvl="2"/>
            <a:r>
              <a:rPr/>
              <a:t>Database</a:t>
            </a:r>
          </a:p>
          <a:p>
            <a:pPr lvl="2"/>
            <a:r>
              <a:rPr/>
              <a:t>Rules and regulations</a:t>
            </a:r>
          </a:p>
          <a:p>
            <a:pPr lvl="1"/>
            <a:r>
              <a:rPr i="1"/>
              <a:t>Enhancement</a:t>
            </a:r>
            <a:r>
              <a:rPr/>
              <a:t> projects: adding new features for users</a:t>
            </a:r>
          </a:p>
          <a:p>
            <a:pPr lvl="1"/>
            <a:r>
              <a:rPr i="1"/>
              <a:t>Reengineering</a:t>
            </a:r>
            <a:r>
              <a:rPr/>
              <a:t> or </a:t>
            </a:r>
            <a:r>
              <a:rPr i="1"/>
              <a:t>perfective</a:t>
            </a:r>
            <a:r>
              <a:rPr/>
              <a:t> projects: changing the system internally so it is more maintainable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Green Field Development</a:t>
                      </a:r>
                    </a:p>
                  </a:txBody>
                  <a:tcPr/>
                </a:tc>
                <a:tc>
                  <a:txBody>
                    <a:bodyPr/>
                    <a:lstStyle/>
                    <a:p>
                      <a:pPr lvl="0" indent="0" marL="0">
                        <a:buNone/>
                      </a:pPr>
                      <a:r>
                        <a:rPr/>
                        <a:t>Brownfield Development</a:t>
                      </a:r>
                    </a:p>
                  </a:txBody>
                  <a:tcPr/>
                </a:tc>
              </a:tr>
              <a:tr h="0">
                <a:tc>
                  <a:txBody>
                    <a:bodyPr/>
                    <a:lstStyle/>
                    <a:p>
                      <a:pPr lvl="0" indent="0" marL="0">
                        <a:buNone/>
                      </a:pPr>
                      <a:r>
                        <a:rPr/>
                        <a:t>Start afresh</a:t>
                      </a:r>
                    </a:p>
                  </a:txBody>
                </a:tc>
                <a:tc>
                  <a:txBody>
                    <a:bodyPr/>
                    <a:lstStyle/>
                    <a:p>
                      <a:pPr lvl="0" indent="0" marL="0">
                        <a:buNone/>
                      </a:pPr>
                      <a:r>
                        <a:rPr/>
                        <a:t>Build on existing code</a:t>
                      </a:r>
                    </a:p>
                  </a:txBody>
                </a:tc>
              </a:tr>
              <a:tr h="0">
                <a:tc>
                  <a:txBody>
                    <a:bodyPr/>
                    <a:lstStyle/>
                    <a:p>
                      <a:pPr lvl="0" indent="0" marL="0">
                        <a:buNone/>
                      </a:pPr>
                      <a:r>
                        <a:rPr/>
                        <a:t>Choose your technology</a:t>
                      </a:r>
                    </a:p>
                  </a:txBody>
                </a:tc>
                <a:tc>
                  <a:txBody>
                    <a:bodyPr/>
                    <a:lstStyle/>
                    <a:p>
                      <a:pPr lvl="0" indent="0" marL="0">
                        <a:buNone/>
                      </a:pPr>
                      <a:r>
                        <a:rPr/>
                        <a:t>Technology already chosen</a:t>
                      </a:r>
                    </a:p>
                  </a:txBody>
                </a:tc>
              </a:tr>
              <a:tr h="0">
                <a:tc>
                  <a:txBody>
                    <a:bodyPr/>
                    <a:lstStyle/>
                    <a:p>
                      <a:pPr lvl="0" indent="0" marL="0">
                        <a:buNone/>
                      </a:pPr>
                      <a:r>
                        <a:rPr/>
                        <a:t>Use your best ideas, patterns, techniques</a:t>
                      </a:r>
                    </a:p>
                  </a:txBody>
                </a:tc>
                <a:tc>
                  <a:txBody>
                    <a:bodyPr/>
                    <a:lstStyle/>
                    <a:p>
                      <a:pPr lvl="0" indent="0" marL="0">
                        <a:buNone/>
                      </a:pPr>
                      <a:r>
                        <a:rPr/>
                        <a:t>Understand previous developers’ code</a:t>
                      </a:r>
                    </a:p>
                  </a:txBody>
                </a:tc>
              </a:tr>
              <a:tr h="0">
                <a:tc>
                  <a:txBody>
                    <a:bodyPr/>
                    <a:lstStyle/>
                    <a:p>
                      <a:pPr lvl="0" indent="0" marL="0">
                        <a:buNone/>
                      </a:pPr>
                      <a:r>
                        <a:rPr/>
                        <a:t>Learn from mistakes</a:t>
                      </a:r>
                    </a:p>
                  </a:txBody>
                </a:tc>
                <a:tc>
                  <a:txBody>
                    <a:bodyPr/>
                    <a:lstStyle/>
                    <a:p>
                      <a:pPr lvl="0" indent="0" marL="0">
                        <a:buNone/>
                      </a:pPr>
                      <a:r>
                        <a:rPr/>
                        <a:t>Live with mistakes</a:t>
                      </a:r>
                    </a:p>
                  </a:txBody>
                </a:tc>
              </a:tr>
            </a:tbl>
          </a:graphicData>
        </a:graphic>
      </p:graphicFrame>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endParaRPr/>
                    </a:p>
                  </a:txBody>
                  <a:tcPr/>
                </a:tc>
                <a:tc>
                  <a:txBody>
                    <a:bodyPr/>
                    <a:lstStyle/>
                    <a:p>
                      <a:pPr lvl="0" indent="0" marL="0">
                        <a:buNone/>
                      </a:pPr>
                      <a:r>
                        <a:rPr/>
                        <a:t>Requirements must be determined</a:t>
                      </a:r>
                    </a:p>
                  </a:txBody>
                  <a:tcPr/>
                </a:tc>
                <a:tc>
                  <a:txBody>
                    <a:bodyPr/>
                    <a:lstStyle/>
                    <a:p>
                      <a:pPr lvl="0" indent="0" marL="0">
                        <a:buNone/>
                      </a:pPr>
                      <a:r>
                        <a:rPr/>
                        <a:t>Clients have produced requirements</a:t>
                      </a:r>
                    </a:p>
                  </a:txBody>
                  <a:tcPr/>
                </a:tc>
              </a:tr>
              <a:tr h="0">
                <a:tc>
                  <a:txBody>
                    <a:bodyPr/>
                    <a:lstStyle/>
                    <a:p>
                      <a:pPr lvl="0" indent="0" marL="0">
                        <a:buNone/>
                      </a:pPr>
                      <a:r>
                        <a:rPr b="1"/>
                        <a:t>New development, Green Field Project</a:t>
                      </a:r>
                    </a:p>
                  </a:txBody>
                </a:tc>
                <a:tc>
                  <a:txBody>
                    <a:bodyPr/>
                    <a:lstStyle/>
                    <a:p>
                      <a:pPr lvl="0" indent="0" marL="0">
                        <a:buNone/>
                      </a:pPr>
                      <a:r>
                        <a:rPr/>
                        <a:t>A</a:t>
                      </a:r>
                    </a:p>
                  </a:txBody>
                </a:tc>
                <a:tc>
                  <a:txBody>
                    <a:bodyPr/>
                    <a:lstStyle/>
                    <a:p>
                      <a:pPr lvl="0" indent="0" marL="0">
                        <a:buNone/>
                      </a:pPr>
                      <a:r>
                        <a:rPr/>
                        <a:t>B</a:t>
                      </a:r>
                    </a:p>
                  </a:txBody>
                </a:tc>
              </a:tr>
              <a:tr h="0">
                <a:tc>
                  <a:txBody>
                    <a:bodyPr/>
                    <a:lstStyle/>
                    <a:p>
                      <a:pPr lvl="0" indent="0" marL="0">
                        <a:buNone/>
                      </a:pPr>
                      <a:r>
                        <a:rPr b="1"/>
                        <a:t>Evolution of Existing System, Brown Field Project</a:t>
                      </a:r>
                    </a:p>
                  </a:txBody>
                </a:tc>
                <a:tc>
                  <a:txBody>
                    <a:bodyPr/>
                    <a:lstStyle/>
                    <a:p>
                      <a:pPr lvl="0" indent="0" marL="0">
                        <a:buNone/>
                      </a:pPr>
                      <a:r>
                        <a:rPr/>
                        <a:t>C</a:t>
                      </a:r>
                    </a:p>
                  </a:txBody>
                </a:tc>
                <a:tc>
                  <a:txBody>
                    <a:bodyPr/>
                    <a:lstStyle/>
                    <a:p>
                      <a:pPr lvl="0" indent="0" marL="0">
                        <a:buNone/>
                      </a:pPr>
                      <a:r>
                        <a:rPr/>
                        <a:t>D</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a:t>Requirements and specification</a:t>
            </a:r>
          </a:p>
          <a:p>
            <a:pPr lvl="1"/>
            <a:r>
              <a:rPr/>
              <a:t>Includes</a:t>
            </a:r>
          </a:p>
          <a:p>
            <a:pPr lvl="2"/>
            <a:r>
              <a:rPr/>
              <a:t>Domain analysis</a:t>
            </a:r>
          </a:p>
          <a:p>
            <a:pPr lvl="2"/>
            <a:r>
              <a:rPr/>
              <a:t>Defining the problem</a:t>
            </a:r>
          </a:p>
          <a:p>
            <a:pPr lvl="2"/>
            <a:r>
              <a:rPr/>
              <a:t>Requirements gathering</a:t>
            </a:r>
          </a:p>
          <a:p>
            <a:pPr lvl="3"/>
            <a:r>
              <a:rPr/>
              <a:t>Obtaining input from as many sources as possible</a:t>
            </a:r>
          </a:p>
          <a:p>
            <a:pPr lvl="2"/>
            <a:r>
              <a:rPr/>
              <a:t>Requirements analysis</a:t>
            </a:r>
          </a:p>
          <a:p>
            <a:pPr lvl="3"/>
            <a:r>
              <a:rPr/>
              <a:t>Organizing the information</a:t>
            </a:r>
          </a:p>
          <a:p>
            <a:pPr lvl="2"/>
            <a:r>
              <a:rPr/>
              <a:t>Requirements specification</a:t>
            </a:r>
          </a:p>
          <a:p>
            <a:pPr lvl="3"/>
            <a:r>
              <a:rPr/>
              <a:t>Writing detailed instructions about how the software should behave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Design</a:t>
            </a:r>
          </a:p>
          <a:p>
            <a:pPr lvl="1"/>
            <a:r>
              <a:rPr/>
              <a:t>Deciding how the requirements should be implemented, using the available technology</a:t>
            </a:r>
          </a:p>
          <a:p>
            <a:pPr lvl="1"/>
            <a:r>
              <a:rPr/>
              <a:t>Includes:</a:t>
            </a:r>
          </a:p>
          <a:p>
            <a:pPr lvl="2"/>
            <a:r>
              <a:rPr/>
              <a:t>Systems engineering: Deciding what should be in hardware and what in software</a:t>
            </a:r>
          </a:p>
          <a:p>
            <a:pPr lvl="2"/>
            <a:r>
              <a:rPr/>
              <a:t>Software architecture: Dividing the system into subsystems and deciding how the subsystems will interact</a:t>
            </a:r>
          </a:p>
          <a:p>
            <a:pPr lvl="2"/>
            <a:r>
              <a:rPr/>
              <a:t>Detailed design of the internals of a subsystem</a:t>
            </a:r>
          </a:p>
          <a:p>
            <a:pPr lvl="2"/>
            <a:r>
              <a:rPr/>
              <a:t>User interface design</a:t>
            </a:r>
          </a:p>
          <a:p>
            <a:pPr lvl="2"/>
            <a:r>
              <a:rPr/>
              <a:t>Design of databases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(1)</a:t>
            </a:r>
          </a:p>
          <a:p>
            <a:pPr lvl="0"/>
            <a:r>
              <a:rPr/>
              <a:t>Software and Software Engineering</a:t>
            </a:r>
          </a:p>
          <a:p>
            <a:pPr lvl="0"/>
            <a:r>
              <a:rPr/>
              <a:t>Object Orientation and Review</a:t>
            </a:r>
          </a:p>
          <a:p>
            <a:pPr lvl="0"/>
            <a:r>
              <a:rPr/>
              <a:t>OOP with Java Intro</a:t>
            </a:r>
          </a:p>
          <a:p>
            <a:pPr lvl="0"/>
            <a:r>
              <a:rPr/>
              <a:t>Basing Software Development on Reusable Technology</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Modeling</a:t>
            </a:r>
          </a:p>
          <a:p>
            <a:pPr lvl="1"/>
            <a:r>
              <a:rPr/>
              <a:t>Creating representations of the domain or the software</a:t>
            </a:r>
          </a:p>
          <a:p>
            <a:pPr lvl="2"/>
            <a:r>
              <a:rPr/>
              <a:t>Use case modeling</a:t>
            </a:r>
          </a:p>
          <a:p>
            <a:pPr lvl="2"/>
            <a:r>
              <a:rPr/>
              <a:t>Structural modeling</a:t>
            </a:r>
          </a:p>
          <a:p>
            <a:pPr lvl="2"/>
            <a:r>
              <a:rPr/>
              <a:t>Dynamic and behavioural modeling</a:t>
            </a:r>
          </a:p>
          <a:p>
            <a:pPr lvl="0"/>
            <a:r>
              <a:rPr b="1"/>
              <a:t>Programming</a:t>
            </a:r>
          </a:p>
          <a:p>
            <a:pPr lvl="0"/>
            <a:r>
              <a:rPr b="1"/>
              <a:t>Quality assurance</a:t>
            </a:r>
          </a:p>
          <a:p>
            <a:pPr lvl="1"/>
            <a:r>
              <a:rPr/>
              <a:t>Reviews and inspections</a:t>
            </a:r>
          </a:p>
          <a:p>
            <a:pPr lvl="1"/>
            <a:r>
              <a:rPr/>
              <a:t>Testing</a:t>
            </a:r>
          </a:p>
          <a:p>
            <a:pPr lvl="0"/>
            <a:r>
              <a:rPr b="1"/>
              <a:t>Deployment</a:t>
            </a:r>
          </a:p>
          <a:p>
            <a:pPr lvl="0"/>
            <a:r>
              <a:rPr b="1"/>
              <a:t>Managing the process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Projects Development Team</a:t>
            </a:r>
          </a:p>
        </p:txBody>
      </p:sp>
      <p:pic>
        <p:nvPicPr>
          <p:cNvPr descr="fig:  assets/2022-02-20-23-18-08-image.png" id="0" name="Picture 1"/>
          <p:cNvPicPr>
            <a:picLocks noGrp="1" noChangeAspect="1"/>
          </p:cNvPicPr>
          <p:nvPr/>
        </p:nvPicPr>
        <p:blipFill>
          <a:blip r:embed="rId2"/>
          <a:stretch>
            <a:fillRect/>
          </a:stretch>
        </p:blipFill>
        <p:spPr bwMode="auto">
          <a:xfrm>
            <a:off x="1689100" y="1600200"/>
            <a:ext cx="576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Life Cycle</a:t>
            </a:r>
          </a:p>
        </p:txBody>
      </p:sp>
      <p:sp>
        <p:nvSpPr>
          <p:cNvPr id="3" name="Content Placeholder 2"/>
          <p:cNvSpPr>
            <a:spLocks noGrp="1"/>
          </p:cNvSpPr>
          <p:nvPr>
            <p:ph idx="1"/>
          </p:nvPr>
        </p:nvSpPr>
        <p:spPr/>
        <p:txBody>
          <a:bodyPr/>
          <a:lstStyle/>
          <a:p>
            <a:pPr lvl="0"/>
            <a:r>
              <a:rPr/>
              <a:t>Requirements Phase</a:t>
            </a:r>
          </a:p>
          <a:p>
            <a:pPr lvl="0"/>
            <a:r>
              <a:rPr/>
              <a:t>Specification Phase</a:t>
            </a:r>
          </a:p>
          <a:p>
            <a:pPr lvl="0"/>
            <a:r>
              <a:rPr/>
              <a:t>Design Phase</a:t>
            </a:r>
          </a:p>
          <a:p>
            <a:pPr lvl="0"/>
            <a:r>
              <a:rPr/>
              <a:t>Implementation Phase</a:t>
            </a:r>
          </a:p>
          <a:p>
            <a:pPr lvl="0"/>
            <a:r>
              <a:rPr/>
              <a:t>Integration Phase</a:t>
            </a:r>
          </a:p>
          <a:p>
            <a:pPr lvl="0"/>
            <a:r>
              <a:rPr/>
              <a:t>Maintenance Phase</a:t>
            </a:r>
          </a:p>
          <a:p>
            <a:pPr lvl="0"/>
            <a:r>
              <a:rPr/>
              <a:t>Retirement Phase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Requirements Phase</a:t>
            </a:r>
          </a:p>
          <a:p>
            <a:pPr lvl="0"/>
            <a:r>
              <a:rPr/>
              <a:t>Defining constraints</a:t>
            </a:r>
          </a:p>
          <a:p>
            <a:pPr lvl="1"/>
            <a:r>
              <a:rPr/>
              <a:t>Functions</a:t>
            </a:r>
          </a:p>
          <a:p>
            <a:pPr lvl="1"/>
            <a:r>
              <a:rPr/>
              <a:t>Due dates</a:t>
            </a:r>
          </a:p>
          <a:p>
            <a:pPr lvl="1"/>
            <a:r>
              <a:rPr/>
              <a:t>Costs</a:t>
            </a:r>
          </a:p>
          <a:p>
            <a:pPr lvl="1"/>
            <a:r>
              <a:rPr/>
              <a:t>Reliability</a:t>
            </a:r>
          </a:p>
          <a:p>
            <a:pPr lvl="1"/>
            <a:r>
              <a:rPr/>
              <a:t>Size</a:t>
            </a:r>
          </a:p>
          <a:p>
            <a:pPr lvl="0"/>
            <a:r>
              <a:rPr/>
              <a:t>Types</a:t>
            </a:r>
          </a:p>
          <a:p>
            <a:pPr lvl="1"/>
            <a:r>
              <a:rPr/>
              <a:t>Functional</a:t>
            </a:r>
          </a:p>
          <a:p>
            <a:pPr lvl="1"/>
            <a:r>
              <a:rPr/>
              <a:t>Non-Functional</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Specification Phase</a:t>
            </a:r>
          </a:p>
          <a:p>
            <a:pPr lvl="0"/>
            <a:r>
              <a:rPr/>
              <a:t>Documentation of requirements</a:t>
            </a:r>
          </a:p>
          <a:p>
            <a:pPr lvl="1"/>
            <a:r>
              <a:rPr/>
              <a:t>Inputs &amp; Outputs</a:t>
            </a:r>
          </a:p>
          <a:p>
            <a:pPr lvl="1"/>
            <a:r>
              <a:rPr/>
              <a:t>Formal</a:t>
            </a:r>
          </a:p>
          <a:p>
            <a:pPr lvl="1"/>
            <a:r>
              <a:rPr/>
              <a:t>Understandable for user &amp; developer</a:t>
            </a:r>
          </a:p>
          <a:p>
            <a:pPr lvl="1"/>
            <a:r>
              <a:rPr/>
              <a:t>Usually functional requirements (what to do)</a:t>
            </a:r>
          </a:p>
          <a:p>
            <a:pPr lvl="1"/>
            <a:r>
              <a:rPr/>
              <a:t>Base for testing &amp; maintenance</a:t>
            </a:r>
          </a:p>
          <a:p>
            <a:pPr lvl="0"/>
            <a:r>
              <a:rPr/>
              <a:t>The contract between customer &amp; developer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 Phase</a:t>
            </a:r>
          </a:p>
          <a:p>
            <a:pPr lvl="0"/>
            <a:r>
              <a:rPr/>
              <a:t>Defining Internal structure (how to do)</a:t>
            </a:r>
          </a:p>
          <a:p>
            <a:pPr lvl="0"/>
            <a:r>
              <a:rPr/>
              <a:t>Has some levels (or types of docs)</a:t>
            </a:r>
          </a:p>
          <a:p>
            <a:pPr lvl="1"/>
            <a:r>
              <a:rPr/>
              <a:t>Architectural design</a:t>
            </a:r>
          </a:p>
          <a:p>
            <a:pPr lvl="1"/>
            <a:r>
              <a:rPr/>
              <a:t>Detailed design</a:t>
            </a:r>
          </a:p>
          <a:p>
            <a:pPr lvl="0"/>
            <a:r>
              <a:rPr/>
              <a:t>Important</a:t>
            </a:r>
          </a:p>
          <a:p>
            <a:pPr lvl="1"/>
            <a:r>
              <a:rPr/>
              <a:t>To backtrack the aims of decisions</a:t>
            </a:r>
          </a:p>
          <a:p>
            <a:pPr lvl="1"/>
            <a:r>
              <a:rPr/>
              <a:t>To easily maintain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Implementation and Integration Phases</a:t>
            </a:r>
          </a:p>
          <a:p>
            <a:pPr lvl="0"/>
            <a:r>
              <a:rPr/>
              <a:t>Implementation phase: Simply coding</a:t>
            </a:r>
          </a:p>
          <a:p>
            <a:pPr lvl="1"/>
            <a:r>
              <a:rPr/>
              <a:t>Unit tests</a:t>
            </a:r>
          </a:p>
          <a:p>
            <a:pPr lvl="2"/>
            <a:r>
              <a:rPr/>
              <a:t>For verification</a:t>
            </a:r>
          </a:p>
          <a:p>
            <a:pPr lvl="0"/>
            <a:r>
              <a:rPr/>
              <a:t>Combining modules</a:t>
            </a:r>
          </a:p>
          <a:p>
            <a:pPr lvl="0"/>
            <a:r>
              <a:rPr/>
              <a:t>System tests</a:t>
            </a:r>
          </a:p>
          <a:p>
            <a:pPr lvl="1"/>
            <a:r>
              <a:rPr/>
              <a:t>For validation</a:t>
            </a:r>
          </a:p>
          <a:p>
            <a:pPr lvl="0"/>
            <a:r>
              <a:rPr/>
              <a:t>Quality tests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Maintenance Phase</a:t>
            </a:r>
          </a:p>
          <a:p>
            <a:pPr lvl="0"/>
            <a:r>
              <a:rPr/>
              <a:t>Corrective</a:t>
            </a:r>
          </a:p>
          <a:p>
            <a:pPr lvl="0"/>
            <a:r>
              <a:rPr/>
              <a:t>Enhancement</a:t>
            </a:r>
          </a:p>
          <a:p>
            <a:pPr lvl="1"/>
            <a:r>
              <a:rPr/>
              <a:t>Perfective</a:t>
            </a:r>
          </a:p>
          <a:p>
            <a:pPr lvl="1"/>
            <a:r>
              <a:rPr/>
              <a:t>Adaptive</a:t>
            </a:r>
          </a:p>
          <a:p>
            <a:pPr lvl="0"/>
            <a:r>
              <a:rPr/>
              <a:t>Usually maintainers are not the same people with developers.</a:t>
            </a:r>
          </a:p>
          <a:p>
            <a:pPr lvl="0"/>
            <a:r>
              <a:rPr/>
              <a:t>The only input is (in general) the source code of the software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Retirement Phase</a:t>
            </a:r>
          </a:p>
          <a:p>
            <a:pPr lvl="0"/>
            <a:r>
              <a:rPr/>
              <a:t>When the cost of maintenance is not effective.</a:t>
            </a:r>
          </a:p>
          <a:p>
            <a:pPr lvl="1"/>
            <a:r>
              <a:rPr/>
              <a:t>Changes are so drastic, that the software should be redesigned.</a:t>
            </a:r>
          </a:p>
          <a:p>
            <a:pPr lvl="0"/>
            <a:r>
              <a:rPr/>
              <a:t>So many changes may have been made.</a:t>
            </a:r>
          </a:p>
          <a:p>
            <a:pPr lvl="0"/>
            <a:r>
              <a:rPr/>
              <a:t>The update frequency of docs is not enough.</a:t>
            </a:r>
          </a:p>
          <a:p>
            <a:pPr lvl="0"/>
            <a:r>
              <a:rPr/>
              <a:t>The hardware (or OS) will be changed.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Software Development Process</a:t>
            </a:r>
          </a:p>
        </p:txBody>
      </p:sp>
      <p:pic>
        <p:nvPicPr>
          <p:cNvPr descr="fig:  assets/2022-02-21-01-51-11-image.png" id="0" name="Picture 1"/>
          <p:cNvPicPr>
            <a:picLocks noGrp="1" noChangeAspect="1"/>
          </p:cNvPicPr>
          <p:nvPr/>
        </p:nvPicPr>
        <p:blipFill>
          <a:blip r:embed="rId2"/>
          <a:stretch>
            <a:fillRect/>
          </a:stretch>
        </p:blipFill>
        <p:spPr bwMode="auto">
          <a:xfrm>
            <a:off x="3568700" y="1117600"/>
            <a:ext cx="5105400" cy="361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(2)</a:t>
            </a:r>
          </a:p>
          <a:p>
            <a:pPr lvl="0"/>
            <a:r>
              <a:rPr/>
              <a:t>Java Classes</a:t>
            </a:r>
          </a:p>
          <a:p>
            <a:pPr lvl="0"/>
            <a:r>
              <a:rPr/>
              <a:t>Java Objects</a:t>
            </a:r>
          </a:p>
          <a:p>
            <a:pPr lvl="0"/>
            <a:r>
              <a:rPr/>
              <a:t>Java Methods</a:t>
            </a:r>
          </a:p>
          <a:p>
            <a:pPr lvl="0"/>
            <a:r>
              <a:rPr/>
              <a:t>Java Inheritance</a:t>
            </a:r>
          </a:p>
          <a:p>
            <a:pPr lvl="0"/>
            <a:r>
              <a:rPr/>
              <a:t>Java Access Modifiers</a:t>
            </a:r>
          </a:p>
          <a:p>
            <a:pPr lvl="0"/>
            <a:r>
              <a:rPr/>
              <a:t>This and InstanceOf Keywords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Analysis</a:t>
            </a:r>
            <a:r>
              <a:rPr/>
              <a:t>: Understanding requirements. They may change during (or after) development of the system! Building the programming team.</a:t>
            </a:r>
          </a:p>
          <a:p>
            <a:pPr lvl="0"/>
            <a:r>
              <a:rPr b="1"/>
              <a:t>Design</a:t>
            </a:r>
            <a:r>
              <a:rPr/>
              <a:t>: Identifying the key concepts involved in a solution and creation of the models.</a:t>
            </a:r>
          </a:p>
          <a:p>
            <a:pPr lvl="1"/>
            <a:r>
              <a:rPr/>
              <a:t>This stage has a strong effect on the quality of the software. Therefore, before the coding, verification of the created model must be done.</a:t>
            </a:r>
          </a:p>
          <a:p>
            <a:pPr lvl="1"/>
            <a:r>
              <a:rPr/>
              <a:t>Design process is connected with the programming scheme. Here, our design style is object-oriented.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Coding</a:t>
            </a:r>
            <a:r>
              <a:rPr/>
              <a:t>: The solution (model) is expressed in a program. In this course we will use Java.</a:t>
            </a:r>
          </a:p>
          <a:p>
            <a:pPr lvl="0"/>
            <a:r>
              <a:rPr/>
              <a:t>Documentation: Each phase of a software project must be clearly explained. A users manual should also be written.</a:t>
            </a:r>
          </a:p>
          <a:p>
            <a:pPr lvl="0"/>
            <a:r>
              <a:rPr b="1"/>
              <a:t>Test</a:t>
            </a:r>
            <a:r>
              <a:rPr/>
              <a:t>: the behavior of the program for possible inputs must be examined.</a:t>
            </a:r>
          </a:p>
          <a:p>
            <a:pPr lvl="0" indent="0" marL="0">
              <a:buNone/>
            </a:pPr>
            <a:r>
              <a:rPr/>
              <a:t>These steps are important design principles and design patterns, which help us developing high-quality software. The Unified Modeling Language (UML) is useful to express the model.</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sp>
        <p:nvSpPr>
          <p:cNvPr id="3" name="Content Placeholder 2"/>
          <p:cNvSpPr>
            <a:spLocks noGrp="1"/>
          </p:cNvSpPr>
          <p:nvPr>
            <p:ph idx="1"/>
          </p:nvPr>
        </p:nvSpPr>
        <p:spPr/>
        <p:txBody>
          <a:bodyPr/>
          <a:lstStyle/>
          <a:p>
            <a:pPr lvl="0"/>
            <a:r>
              <a:rPr/>
              <a:t>The UP promotes several best practices.</a:t>
            </a:r>
          </a:p>
          <a:p>
            <a:pPr lvl="1"/>
            <a:r>
              <a:rPr/>
              <a:t>Iterative</a:t>
            </a:r>
          </a:p>
          <a:p>
            <a:pPr lvl="1"/>
            <a:r>
              <a:rPr/>
              <a:t>Incremental</a:t>
            </a:r>
          </a:p>
          <a:p>
            <a:pPr lvl="1"/>
            <a:r>
              <a:rPr/>
              <a:t>Risk-driven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5-52-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7-02-image.png" id="0" name="Picture 1"/>
          <p:cNvPicPr>
            <a:picLocks noGrp="1" noChangeAspect="1"/>
          </p:cNvPicPr>
          <p:nvPr/>
        </p:nvPicPr>
        <p:blipFill>
          <a:blip r:embed="rId2"/>
          <a:stretch>
            <a:fillRect/>
          </a:stretch>
        </p:blipFill>
        <p:spPr bwMode="auto">
          <a:xfrm>
            <a:off x="3568700" y="1714500"/>
            <a:ext cx="5105400" cy="243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Part-1</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Concepts in Java</a:t>
            </a:r>
          </a:p>
          <a:p>
            <a:pPr lvl="0" indent="0" marL="0">
              <a:buNone/>
            </a:pPr>
            <a:r>
              <a:rPr/>
              <a:t>OOP stands for Object-Oriented Programming. OOP is a programming paradigm in which every program is follows the concept of object. In other words, OOP is a way of writing programs based on the object concept.</a:t>
            </a:r>
          </a:p>
          <a:p>
            <a:pPr lvl="0" indent="0" marL="0">
              <a:buNone/>
            </a:pPr>
            <a:r>
              <a:rPr/>
              <a:t>The object-oriented programming paradigm has the following core concepts.</a:t>
            </a:r>
          </a:p>
          <a:p>
            <a:pPr lvl="0"/>
            <a:r>
              <a:rPr/>
              <a:t>Encapsulation</a:t>
            </a:r>
          </a:p>
          <a:p>
            <a:pPr lvl="0"/>
            <a:r>
              <a:rPr/>
              <a:t>Inheritance</a:t>
            </a:r>
          </a:p>
          <a:p>
            <a:pPr lvl="0"/>
            <a:r>
              <a:rPr/>
              <a:t>Polymorphism</a:t>
            </a:r>
          </a:p>
          <a:p>
            <a:pPr lvl="0"/>
            <a:r>
              <a:rPr/>
              <a:t>Abstraction</a:t>
            </a:r>
          </a:p>
          <a:p>
            <a:pPr lvl="0" indent="0" marL="0">
              <a:buNone/>
            </a:pPr>
            <a:r>
              <a:rPr/>
              <a:t>The popular object-oriented programming languages are Smalltalk, C++, Java, PHP, C#, Python, etc.</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Encapsulation</a:t>
            </a:r>
          </a:p>
          <a:p>
            <a:pPr lvl="0" indent="0" marL="0">
              <a:buNone/>
            </a:pPr>
            <a:r>
              <a:rPr/>
              <a:t>Encapsulation is the process of combining data and code into a single unit (object / class). In OOP, every object is associated with its data and code. In programming, data is defined as variables and code is defined as methods. The java programming language uses the class concept to implement encapsulation.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Encapsulation</a:t>
            </a:r>
          </a:p>
        </p:txBody>
      </p:sp>
      <p:pic>
        <p:nvPicPr>
          <p:cNvPr descr="fig:  assets/OOP-Concept-Encapsulation.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Inheritance</a:t>
            </a:r>
          </a:p>
          <a:p>
            <a:pPr lvl="0" indent="0" marL="0">
              <a:buNone/>
            </a:pPr>
            <a:r>
              <a:rPr/>
              <a:t>Inheritance is the process of acquiring properties and behaviors from one object to another object or one class to another class. In inheritance, we derive a new class from the existing class. Here, the new class acquires the properties and behaviors from the existing class. In the inheritance concept, the class which provides properties is called as parent class and the class which recieves the properties is called as child class. The parent class is also known as base class or supre class. The child class is also known as derived class or sub class.</a:t>
            </a:r>
          </a:p>
          <a:p>
            <a:pPr lvl="0" indent="0" marL="0">
              <a:buNone/>
            </a:pPr>
            <a:r>
              <a:rPr/>
              <a:t>In the inheritance, the properties and behaviors of base class extended to its derived class, but the base class never receive properties or behaviors from its derived class.</a:t>
            </a:r>
          </a:p>
          <a:p>
            <a:pPr lvl="0" indent="0" marL="0">
              <a:buNone/>
            </a:pPr>
            <a:r>
              <a:rPr/>
              <a:t>In java programming language the keyword extends is used to implement inheritance.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Software and Software Engineering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Inheritance</a:t>
            </a:r>
          </a:p>
        </p:txBody>
      </p:sp>
      <p:pic>
        <p:nvPicPr>
          <p:cNvPr descr="fig:  assets/OOP-Concept-Inheritance.png" id="0" name="Picture 1"/>
          <p:cNvPicPr>
            <a:picLocks noGrp="1" noChangeAspect="1"/>
          </p:cNvPicPr>
          <p:nvPr/>
        </p:nvPicPr>
        <p:blipFill>
          <a:blip r:embed="rId2"/>
          <a:stretch>
            <a:fillRect/>
          </a:stretch>
        </p:blipFill>
        <p:spPr bwMode="auto">
          <a:xfrm>
            <a:off x="3721100" y="266700"/>
            <a:ext cx="4787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Polymorphism</a:t>
            </a:r>
          </a:p>
          <a:p>
            <a:pPr lvl="0" indent="0" marL="0">
              <a:buNone/>
            </a:pPr>
            <a:r>
              <a:rPr/>
              <a:t>Polymorphism is the process of defining same method with different implementation. That means creating multiple methods with different behaviors.</a:t>
            </a:r>
          </a:p>
          <a:p>
            <a:pPr lvl="0" indent="0" marL="0">
              <a:buNone/>
            </a:pPr>
            <a:r>
              <a:rPr/>
              <a:t>The java uses method overloading and method overriding to implement polymorphism.</a:t>
            </a:r>
          </a:p>
          <a:p>
            <a:pPr lvl="0" indent="0" marL="0">
              <a:buNone/>
            </a:pPr>
            <a:r>
              <a:rPr/>
              <a:t>Method overloading - multiple methods with same name but different parameters.</a:t>
            </a:r>
          </a:p>
          <a:p>
            <a:pPr lvl="0" indent="0" marL="0">
              <a:buNone/>
            </a:pPr>
            <a:r>
              <a:rPr/>
              <a:t>Method overriding - multiple methods with same name and same parameters.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Polymorphism</a:t>
            </a:r>
          </a:p>
        </p:txBody>
      </p:sp>
      <p:pic>
        <p:nvPicPr>
          <p:cNvPr descr="fig:  assets/OOP-Concept-Polymorphism.png" id="0" name="Picture 1"/>
          <p:cNvPicPr>
            <a:picLocks noGrp="1" noChangeAspect="1"/>
          </p:cNvPicPr>
          <p:nvPr/>
        </p:nvPicPr>
        <p:blipFill>
          <a:blip r:embed="rId2"/>
          <a:stretch>
            <a:fillRect/>
          </a:stretch>
        </p:blipFill>
        <p:spPr bwMode="auto">
          <a:xfrm>
            <a:off x="3568700" y="457200"/>
            <a:ext cx="5105400" cy="495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Abstraction</a:t>
            </a:r>
          </a:p>
          <a:p>
            <a:pPr lvl="0" indent="0" marL="0">
              <a:buNone/>
            </a:pPr>
            <a:r>
              <a:rPr/>
              <a:t>Abstraction is hiding the internal details and showing only esential functionality. In the abstraction concept, we do not show the actual implemention to the end user, instead we provide only esential things. For example, if we want to drive a car, we does not need to know about the internal functionality like how wheel system works? how brake system works? how music system works? etc.</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Abstraction</a:t>
            </a:r>
          </a:p>
        </p:txBody>
      </p:sp>
      <p:pic>
        <p:nvPicPr>
          <p:cNvPr descr="fig:  assets/OOP-Concept-Abstraction.png" id="0" name="Picture 1"/>
          <p:cNvPicPr>
            <a:picLocks noGrp="1" noChangeAspect="1"/>
          </p:cNvPicPr>
          <p:nvPr/>
        </p:nvPicPr>
        <p:blipFill>
          <a:blip r:embed="rId2"/>
          <a:stretch>
            <a:fillRect/>
          </a:stretch>
        </p:blipFill>
        <p:spPr bwMode="auto">
          <a:xfrm>
            <a:off x="3568700" y="558800"/>
            <a:ext cx="5105400" cy="474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h:600px</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Object Technology</a:t>
            </a:r>
          </a:p>
          <a:p>
            <a:pPr lvl="0"/>
            <a:r>
              <a:rPr/>
              <a:t>Expectations are,</a:t>
            </a:r>
          </a:p>
          <a:p>
            <a:pPr lvl="0"/>
            <a:r>
              <a:rPr/>
              <a:t>Reducing the effort, complexity, and cost of development and maintenance of software systems.</a:t>
            </a:r>
          </a:p>
          <a:p>
            <a:pPr lvl="0"/>
            <a:r>
              <a:rPr/>
              <a:t>Reducing the time to adapt an existing system (quicker reaction to changes in the business environment): Flexibility, reusability.</a:t>
            </a:r>
          </a:p>
          <a:p>
            <a:pPr lvl="0"/>
            <a:r>
              <a:rPr/>
              <a:t>Increasing the reliability of the system.</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is Programming?</a:t>
            </a:r>
          </a:p>
          <a:p>
            <a:pPr lvl="0"/>
            <a:r>
              <a:rPr/>
              <a:t>A programming language provides a way to express concepts.</a:t>
            </a:r>
            <a:br/>
          </a:p>
          <a:p>
            <a:pPr lvl="0"/>
            <a:r>
              <a:rPr/>
              <a:t>Program development involves creating models of real world - situations and building computer programs based on these models.</a:t>
            </a:r>
          </a:p>
          <a:p>
            <a:pPr lvl="0"/>
            <a:r>
              <a:rPr/>
              <a:t>Computer programs describe the method of implementing the model.</a:t>
            </a:r>
          </a:p>
          <a:p>
            <a:pPr lvl="0"/>
            <a:r>
              <a:rPr/>
              <a:t>Computer programs may contain computer world representations of the things that constitute the solutions of real world problems.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What is Programming?</a:t>
            </a:r>
          </a:p>
          <a:p>
            <a:pPr lvl="0" indent="0" marL="0">
              <a:buNone/>
            </a:pPr>
            <a:r>
              <a:rPr/>
              <a:t>If successful, this medium of expression (the object-oriented way) will be significantly easier, more flexible, and efficient than the alternatives as problems grow larger and more complex</a:t>
            </a:r>
          </a:p>
        </p:txBody>
      </p:sp>
      <p:pic>
        <p:nvPicPr>
          <p:cNvPr descr="fig:  assets/2022-02-21-00-31-39-image.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Java supports writing high quality programs (pure OO)</a:t>
            </a:r>
          </a:p>
          <a:p>
            <a:pPr lvl="0"/>
            <a:r>
              <a:rPr/>
              <a:t>Provides an easy-to-use language</a:t>
            </a:r>
          </a:p>
          <a:p>
            <a:pPr lvl="0"/>
            <a:r>
              <a:rPr/>
              <a:t>Provides an interpreted environment for</a:t>
            </a:r>
          </a:p>
          <a:p>
            <a:pPr lvl="1"/>
            <a:r>
              <a:rPr/>
              <a:t>Improved development speed</a:t>
            </a:r>
          </a:p>
          <a:p>
            <a:pPr lvl="1"/>
            <a:r>
              <a:rPr/>
              <a:t>Code portability</a:t>
            </a:r>
          </a:p>
          <a:p>
            <a:pPr lvl="0"/>
            <a:r>
              <a:rPr/>
              <a:t>Simple</a:t>
            </a:r>
          </a:p>
          <a:p>
            <a:pPr lvl="0"/>
            <a:r>
              <a:rPr/>
              <a:t>Architecture Neutral and Portable</a:t>
            </a:r>
          </a:p>
          <a:p>
            <a:pPr lvl="0"/>
            <a:r>
              <a:rPr/>
              <a:t>Robust and Secure</a:t>
            </a:r>
          </a:p>
          <a:p>
            <a:pPr lvl="0"/>
            <a:r>
              <a:rPr/>
              <a:t>High Performance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Write less code</a:t>
            </a:r>
          </a:p>
          <a:p>
            <a:pPr lvl="1"/>
            <a:r>
              <a:rPr/>
              <a:t>can be four times smaller than the same program written in C++</a:t>
            </a:r>
          </a:p>
          <a:p>
            <a:pPr lvl="0"/>
            <a:r>
              <a:rPr/>
              <a:t>Write better code</a:t>
            </a:r>
          </a:p>
          <a:p>
            <a:pPr lvl="1"/>
            <a:r>
              <a:rPr/>
              <a:t>encourages good coding practices, garbage collection for avoiding memory leaks, wide-ranging, easily extendible API</a:t>
            </a:r>
          </a:p>
          <a:p>
            <a:pPr lvl="0"/>
            <a:r>
              <a:rPr/>
              <a:t>Avoid platform dependencies</a:t>
            </a:r>
          </a:p>
          <a:p>
            <a:pPr lvl="0"/>
            <a:r>
              <a:rPr/>
              <a:t>Write once, run anywhere</a:t>
            </a:r>
          </a:p>
          <a:p>
            <a:pPr lvl="0"/>
            <a:r>
              <a:rPr/>
              <a:t>Gained popularity in gadgets such as</a:t>
            </a:r>
          </a:p>
          <a:p>
            <a:pPr lvl="1"/>
            <a:r>
              <a:rPr/>
              <a:t>PDAs, cell phones etc.</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a:t>
            </a:r>
          </a:p>
          <a:p>
            <a:pPr lvl="0"/>
            <a:r>
              <a:rPr/>
              <a:t>Computer Software is the product that software engineers design and build.</a:t>
            </a:r>
          </a:p>
          <a:p>
            <a:pPr lvl="0"/>
            <a:r>
              <a:rPr/>
              <a:t>It encompasses</a:t>
            </a:r>
          </a:p>
          <a:p>
            <a:pPr lvl="1"/>
            <a:r>
              <a:rPr b="1"/>
              <a:t>programs</a:t>
            </a:r>
            <a:r>
              <a:rPr/>
              <a:t> that execute within a computer of any size and architecture,</a:t>
            </a:r>
          </a:p>
          <a:p>
            <a:pPr lvl="1"/>
            <a:r>
              <a:rPr b="1"/>
              <a:t>documents</a:t>
            </a:r>
            <a:r>
              <a:rPr/>
              <a:t> that encompass hard-copy and virtual forms,</a:t>
            </a:r>
          </a:p>
          <a:p>
            <a:pPr lvl="1"/>
            <a:r>
              <a:rPr b="1"/>
              <a:t>data</a:t>
            </a:r>
            <a:r>
              <a:rPr/>
              <a:t> that combine numbers and text but also includes representations of pictorial, video, and audio information.</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Learning JAVA</a:t>
            </a:r>
          </a:p>
          <a:p>
            <a:pPr lvl="0"/>
            <a:r>
              <a:rPr/>
              <a:t>Many syntax and grammar rules</a:t>
            </a:r>
          </a:p>
          <a:p>
            <a:pPr lvl="0"/>
            <a:r>
              <a:rPr/>
              <a:t>Learning how to write “good programs”</a:t>
            </a:r>
          </a:p>
          <a:p>
            <a:pPr lvl="0"/>
            <a:r>
              <a:rPr/>
              <a:t>Focusing on concepts and not get lost in language-technical - details</a:t>
            </a:r>
          </a:p>
          <a:p>
            <a:pPr lvl="0"/>
            <a:r>
              <a:rPr/>
              <a:t>Paying attention to design techniques rather than details</a:t>
            </a:r>
          </a:p>
          <a:p>
            <a:pPr lvl="0"/>
            <a:r>
              <a:rPr/>
              <a:t>Building an effective programming scheme</a:t>
            </a:r>
          </a:p>
          <a:p>
            <a:pPr lvl="0"/>
            <a:r>
              <a:rPr/>
              <a:t>Practicing, practicing and practicing!</a:t>
            </a:r>
          </a:p>
          <a:p>
            <a:pPr lvl="0"/>
            <a:r>
              <a:rPr/>
              <a:t>Consequently, new and better ways of building systems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Buzz Words</a:t>
            </a:r>
          </a:p>
          <a:p>
            <a:pPr lvl="0"/>
            <a:r>
              <a:rPr/>
              <a:t>Simple</a:t>
            </a:r>
          </a:p>
          <a:p>
            <a:pPr lvl="0"/>
            <a:r>
              <a:rPr/>
              <a:t>Secure</a:t>
            </a:r>
          </a:p>
          <a:p>
            <a:pPr lvl="0"/>
            <a:r>
              <a:rPr/>
              <a:t>Portable</a:t>
            </a:r>
          </a:p>
          <a:p>
            <a:pPr lvl="0"/>
            <a:r>
              <a:rPr/>
              <a:t>Object-oriented</a:t>
            </a:r>
          </a:p>
          <a:p>
            <a:pPr lvl="0"/>
            <a:r>
              <a:rPr/>
              <a:t>Robust</a:t>
            </a:r>
          </a:p>
          <a:p>
            <a:pPr lvl="0"/>
            <a:r>
              <a:rPr/>
              <a:t>Architecture-neutral (or) Platform Independent</a:t>
            </a:r>
          </a:p>
          <a:p>
            <a:pPr lvl="0"/>
            <a:r>
              <a:rPr/>
              <a:t>Multi-threaded</a:t>
            </a:r>
          </a:p>
          <a:p>
            <a:pPr lvl="0"/>
            <a:r>
              <a:rPr/>
              <a:t>Interpreted</a:t>
            </a:r>
          </a:p>
          <a:p>
            <a:pPr lvl="0"/>
            <a:r>
              <a:rPr/>
              <a:t>High performance</a:t>
            </a:r>
          </a:p>
          <a:p>
            <a:pPr lvl="0"/>
            <a:r>
              <a:rPr/>
              <a:t>Distributed</a:t>
            </a:r>
          </a:p>
          <a:p>
            <a:pPr lvl="0"/>
            <a:r>
              <a:rPr/>
              <a:t>Dynamic</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Simple</a:t>
            </a:r>
          </a:p>
          <a:p>
            <a:pPr lvl="0" indent="0" marL="0">
              <a:buNone/>
            </a:pPr>
            <a:r>
              <a:rPr/>
              <a:t>Java programming language is very simple and easy to learn, understand, and code. Most of the syntaxes in java follow basic programming language C and object-oriented programming concepts are similar to C++. In a java programming language, many complicated features like pointers, operator overloading, structures, unions, etc. have been removed. One of the most useful features is the garbage collector it makes java more simple.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Secure</a:t>
            </a:r>
          </a:p>
          <a:p>
            <a:pPr lvl="0" indent="0" marL="0">
              <a:buNone/>
            </a:pPr>
            <a:r>
              <a:rPr/>
              <a:t>Java is said to be more secure programming language because it does not have pointers concept, java provides a feature “applet” which can be embedded into a web application. The applet in java does not allow access to other parts of the computer, which keeps away from harmful programs like viruses and unauthorized access.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Portable</a:t>
            </a:r>
          </a:p>
          <a:p>
            <a:pPr lvl="0" indent="0" marL="0">
              <a:buNone/>
            </a:pPr>
            <a:r>
              <a:rPr/>
              <a:t>Portability is one of the core features of java which enables the java programs to run on any computer or operating system. For example, an applet developed using java runs on a wide variety of CPUs, operating systems, and browsers connected to the Internet.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a:t>
            </a:r>
          </a:p>
          <a:p>
            <a:pPr lvl="0" indent="0" marL="0">
              <a:buNone/>
            </a:pPr>
            <a:r>
              <a:rPr/>
              <a:t>Java is said to be a pure object-oriented programming language. In java, everything is an object. It supports all the features of the object-oriented programming paradigm. The primitive data types java also implemented as objects using wrapper classes, but still, it allows primitive data types to archive high-performance.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Robust</a:t>
            </a:r>
          </a:p>
          <a:p>
            <a:pPr lvl="0" indent="0" marL="0">
              <a:buNone/>
            </a:pPr>
            <a:r>
              <a:rPr/>
              <a:t>Java is more robust because the java code can be executed on a variety of environments, java has a strong memory management mechanism (garbage collector), java is a strictly typed language, it has a strong set of exception handling mechanism, and many more.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Architecture-neutral (or) Platform Independent</a:t>
            </a:r>
          </a:p>
          <a:p>
            <a:pPr lvl="0" indent="0" marL="0">
              <a:buNone/>
            </a:pPr>
            <a:r>
              <a:rPr/>
              <a:t>Java has invented to archive “write once; run anywhere, any time, forever”. The java provides JVM (Java Virtual Machine) to to archive architectural-neutral or platform-independent. The JVM allows the java program created using one operating system can be executed on any other operating system.</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Multi-threaded</a:t>
            </a:r>
          </a:p>
          <a:p>
            <a:pPr lvl="0" indent="0" marL="0">
              <a:buNone/>
            </a:pPr>
            <a:r>
              <a:rPr/>
              <a:t>Java supports multi-threading programming, which allows us to write programs that do multiple operations simultaneously.</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Interpreted</a:t>
            </a:r>
          </a:p>
          <a:p>
            <a:pPr lvl="0" indent="0" marL="0">
              <a:buNone/>
            </a:pPr>
            <a:r>
              <a:rPr/>
              <a:t>Java enables the creation of cross-platform programs by compiling into an intermediate representation called Java bytecode. The byte code is interpreted to any machine code so that it runs on the native machine.</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(1)</a:t>
            </a:r>
          </a:p>
          <a:p>
            <a:pPr lvl="0"/>
            <a:r>
              <a:rPr b="1"/>
              <a:t>Software is intangible</a:t>
            </a:r>
            <a:r>
              <a:rPr/>
              <a:t> Hard to understand development effort</a:t>
            </a:r>
          </a:p>
          <a:p>
            <a:pPr lvl="0"/>
            <a:r>
              <a:rPr b="1"/>
              <a:t>Software is easy to reproduce</a:t>
            </a:r>
          </a:p>
          <a:p>
            <a:pPr lvl="1"/>
            <a:r>
              <a:rPr/>
              <a:t>Cost is in its development</a:t>
            </a:r>
          </a:p>
          <a:p>
            <a:pPr lvl="2"/>
            <a:r>
              <a:rPr/>
              <a:t>in other engineering products, manufacturing is the costly stage</a:t>
            </a:r>
          </a:p>
          <a:p>
            <a:pPr lvl="0"/>
            <a:r>
              <a:rPr b="1"/>
              <a:t>The industry is labor-intensive</a:t>
            </a:r>
          </a:p>
          <a:p>
            <a:pPr lvl="1"/>
            <a:r>
              <a:rPr/>
              <a:t>Hard to automate</a:t>
            </a:r>
          </a:p>
          <a:p>
            <a:pPr lvl="0"/>
            <a:r>
              <a:rPr b="1"/>
              <a:t>Untrained people can hack something together</a:t>
            </a:r>
          </a:p>
          <a:p>
            <a:pPr lvl="1"/>
            <a:r>
              <a:rPr/>
              <a:t>Quality problems are hard to notice</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High performance</a:t>
            </a:r>
          </a:p>
          <a:p>
            <a:pPr lvl="0" indent="0" marL="0">
              <a:buNone/>
            </a:pPr>
            <a:r>
              <a:rPr/>
              <a:t>Java provides high performance with the help of features like JVM, interpretation, and its simplicity.</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a:t>
            </a:r>
          </a:p>
          <a:p>
            <a:pPr lvl="0" indent="0" marL="0">
              <a:buNone/>
            </a:pPr>
            <a:r>
              <a:rPr/>
              <a:t>Java programming language supports TCP/IP protocols which enable the java to support the distributed environment of the Internet. Java also supports Remote Method Invocation (RMI), this feature enables a program to invoke methods across a network.</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Dynamic</a:t>
            </a:r>
          </a:p>
          <a:p>
            <a:pPr lvl="0" indent="0" marL="0">
              <a:buNone/>
            </a:pPr>
            <a:r>
              <a:rPr/>
              <a:t>Java is said to be dynamic because the java byte code may be dynamically updated on a running system and it has a dynamic memory allocation and deallocation (objects and garbage collector).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indent="0" marL="0">
              <a:buNone/>
            </a:pPr>
            <a:r>
              <a:rPr/>
              <a:t>History</a:t>
            </a:r>
          </a:p>
          <a:p>
            <a:pPr lvl="0"/>
            <a:r>
              <a:rPr/>
              <a:t>The first object oriented programming language was Simula-67</a:t>
            </a:r>
          </a:p>
          <a:p>
            <a:pPr lvl="1"/>
            <a:r>
              <a:rPr/>
              <a:t>designed to allow programmers to write simulation programs</a:t>
            </a:r>
          </a:p>
          <a:p>
            <a:pPr lvl="0"/>
            <a:r>
              <a:rPr/>
              <a:t>In the early 1980’s, Smalltalk was developed at Xerox PARC</a:t>
            </a:r>
          </a:p>
          <a:p>
            <a:pPr lvl="1"/>
            <a:r>
              <a:rPr/>
              <a:t>New syntax, large open-source library of reusable code, bytecode, platform independence, garbage collection.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a:r>
              <a:rPr/>
              <a:t>late 1980’s, C++ was developed by B. Stroustrup,</a:t>
            </a:r>
          </a:p>
          <a:p>
            <a:pPr lvl="1"/>
            <a:r>
              <a:rPr/>
              <a:t>Recognized the advantages of OO but also recognized that there were tremendous numbers of C programmers</a:t>
            </a:r>
          </a:p>
          <a:p>
            <a:pPr lvl="0"/>
            <a:r>
              <a:rPr/>
              <a:t>In 1991, engineers at Sun Microsystems started a project to design a language that could be used in consumer ‘smart devices’: Oak</a:t>
            </a:r>
          </a:p>
          <a:p>
            <a:pPr lvl="1"/>
            <a:r>
              <a:rPr/>
              <a:t>When the Internet gained popularity, Sun saw an opportunity to exploit the technology.</a:t>
            </a:r>
          </a:p>
          <a:p>
            <a:pPr lvl="1"/>
            <a:r>
              <a:rPr/>
              <a:t>The new language, renamed Java, was formally presented in 1995 at the SunWorld ’95 conference.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documentation</a:t>
            </a:r>
          </a:p>
          <a:p>
            <a:pPr lvl="0"/>
            <a:r>
              <a:rPr/>
              <a:t>Looking up classes and methods is an essential skill</a:t>
            </a:r>
          </a:p>
          <a:p>
            <a:pPr lvl="1"/>
            <a:r>
              <a:rPr/>
              <a:t>Looking up unknown classes and methods will get you a long way towards understanding code</a:t>
            </a:r>
          </a:p>
          <a:p>
            <a:pPr lvl="0"/>
            <a:r>
              <a:rPr/>
              <a:t>Java documentation can be automatically generated by a program called Javadoc</a:t>
            </a:r>
          </a:p>
          <a:p>
            <a:pPr lvl="1"/>
            <a:r>
              <a:rPr/>
              <a:t>Documentation is generated from the code and its comments</a:t>
            </a:r>
          </a:p>
          <a:p>
            <a:pPr lvl="1"/>
            <a:r>
              <a:rPr/>
              <a:t>You should format your comments as shown in some of the book’s examples</a:t>
            </a:r>
          </a:p>
          <a:p>
            <a:pPr lvl="2"/>
            <a:r>
              <a:rPr/>
              <a:t>These may include embeded html</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Characters and Strings</a:t>
            </a:r>
          </a:p>
          <a:p>
            <a:pPr lvl="0"/>
            <a:r>
              <a:rPr/>
              <a:t>Character is a class representing Unicode characters</a:t>
            </a:r>
          </a:p>
          <a:p>
            <a:pPr lvl="1"/>
            <a:r>
              <a:rPr/>
              <a:t>More than a byte each</a:t>
            </a:r>
          </a:p>
          <a:p>
            <a:pPr lvl="1"/>
            <a:r>
              <a:rPr/>
              <a:t>Represent any world language</a:t>
            </a:r>
          </a:p>
          <a:p>
            <a:pPr lvl="0"/>
            <a:r>
              <a:rPr/>
              <a:t>char is a primitive data type containing a Unicode character</a:t>
            </a:r>
          </a:p>
          <a:p>
            <a:pPr lvl="0"/>
            <a:r>
              <a:rPr>
                <a:latin typeface="Courier"/>
              </a:rPr>
              <a:t>String</a:t>
            </a:r>
            <a:r>
              <a:rPr/>
              <a:t> is a class containing collections of characters</a:t>
            </a:r>
          </a:p>
          <a:p>
            <a:pPr lvl="0"/>
            <a:r>
              <a:rPr/>
              <a:t>+ is the operator used to concatenate strings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Arrays and Collections</a:t>
            </a:r>
          </a:p>
          <a:p>
            <a:pPr lvl="0"/>
            <a:r>
              <a:rPr/>
              <a:t>Arrays are of fixed size and lack methods to manipulate them</a:t>
            </a:r>
          </a:p>
          <a:p>
            <a:pPr lvl="0"/>
            <a:r>
              <a:rPr/>
              <a:t>ArrayList is the most widely used class to hold a collection of other objects</a:t>
            </a:r>
          </a:p>
          <a:p>
            <a:pPr lvl="1"/>
            <a:r>
              <a:rPr/>
              <a:t>More powerful than arrays, but less efficient</a:t>
            </a:r>
          </a:p>
          <a:p>
            <a:pPr lvl="0"/>
            <a:r>
              <a:rPr/>
              <a:t>Iterators are used to access members of Vectors</a:t>
            </a:r>
          </a:p>
          <a:p>
            <a:pPr lvl="1"/>
            <a:r>
              <a:rPr/>
              <a:t>Enumerations were formally used, but were more complex</a:t>
            </a:r>
          </a:p>
          <a:p>
            <a:pPr lvl="0" indent="0" marL="0">
              <a:buNone/>
            </a:pPr>
            <a:r>
              <a:rPr>
                <a:latin typeface="Courier"/>
              </a:rPr>
              <a:t>Java linenums="1" hl_lines="2 3 5" a = new ArrayList(); Iterator i = a.iterator(); while(i.hasNext()) {    aMethod(i.next()); }</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Casting</a:t>
            </a:r>
          </a:p>
          <a:p>
            <a:pPr lvl="0"/>
            <a:r>
              <a:rPr/>
              <a:t>Java is very strict about types</a:t>
            </a:r>
          </a:p>
          <a:p>
            <a:pPr lvl="1"/>
            <a:r>
              <a:rPr/>
              <a:t>If variable v is declared to have type X, you can only invoke operations on v that are defined in X or its </a:t>
            </a:r>
            <a:r>
              <a:rPr i="1"/>
              <a:t>superclasses</a:t>
            </a:r>
          </a:p>
          <a:p>
            <a:pPr lvl="2"/>
            <a:r>
              <a:rPr/>
              <a:t>Even though an instance of a subclass of X may be actually stored in the variable</a:t>
            </a:r>
          </a:p>
          <a:p>
            <a:pPr lvl="1"/>
            <a:r>
              <a:rPr/>
              <a:t>If you know an instance of a subclass is stored, then you can cast the variable to the subclass</a:t>
            </a:r>
          </a:p>
          <a:p>
            <a:pPr lvl="2"/>
            <a:r>
              <a:rPr/>
              <a:t>E.g. if I know a Vector contains instances of String, I can get the next element of its Iterator using: </a:t>
            </a:r>
            <a:r>
              <a:rPr>
                <a:latin typeface="Courier"/>
              </a:rPr>
              <a:t>(String)i.next();</a:t>
            </a:r>
          </a:p>
          <a:p>
            <a:pPr lvl="2"/>
            <a:r>
              <a:rPr/>
              <a:t>To avoid casting you could also have used templates:: </a:t>
            </a:r>
            <a:r>
              <a:rPr>
                <a:latin typeface="Courier"/>
              </a:rPr>
              <a:t>a = ArrayList&lt;String&gt;; i=a.iterator(); i.next()</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Exceptions</a:t>
            </a:r>
          </a:p>
          <a:p>
            <a:pPr lvl="0"/>
            <a:r>
              <a:rPr b="1"/>
              <a:t>Anything that can go wrong should result in the raising of an Exception</a:t>
            </a:r>
          </a:p>
          <a:p>
            <a:pPr lvl="1"/>
            <a:r>
              <a:rPr/>
              <a:t>Exception is a class with many subclasses for specific things that can go wrong</a:t>
            </a:r>
          </a:p>
          <a:p>
            <a:pPr lvl="0"/>
            <a:r>
              <a:rPr b="1"/>
              <a:t>Use a try - catch block to trap an exception</a:t>
            </a:r>
          </a:p>
          <a:p>
            <a:pPr lvl="0" indent="0" marL="0">
              <a:buNone/>
            </a:pPr>
            <a:r>
              <a:rPr>
                <a:latin typeface="Courier"/>
              </a:rPr>
              <a:t>Java linenums="1" try {    // some code } catch (ArithmeticException e) {   // code to handle division by zero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CE204 Object-Oriented Programming</dc:title>
  <dc:creator>Author: Asst. Prof. Dr. Uğur CORUH</dc:creator>
  <cp:keywords/>
  <dcterms:created xsi:type="dcterms:W3CDTF">2022-04-23T01:13:57Z</dcterms:created>
  <dcterms:modified xsi:type="dcterms:W3CDTF">2022-04-23T01:13:57Z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CE204 Week-1</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CE204 Object-Oriented Programming</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katex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Software Engineering and OOP with Java-I</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